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57" r:id="rId2"/>
    <p:sldId id="259" r:id="rId3"/>
    <p:sldId id="260"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1A61DE-C833-4DE2-99BA-98294DE8F146}"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7707F212-85A7-4A6B-9654-389F86D6DA1B}">
      <dgm:prSet/>
      <dgm:spPr/>
      <dgm:t>
        <a:bodyPr/>
        <a:lstStyle/>
        <a:p>
          <a:r>
            <a:rPr lang="en-US"/>
            <a:t>Now, we use R studio</a:t>
          </a:r>
        </a:p>
      </dgm:t>
    </dgm:pt>
    <dgm:pt modelId="{84A00B31-D60B-4B8E-83A7-A5DBD70E6705}" type="parTrans" cxnId="{E05F75EA-5560-49BF-811A-81B21EBDF055}">
      <dgm:prSet/>
      <dgm:spPr/>
      <dgm:t>
        <a:bodyPr/>
        <a:lstStyle/>
        <a:p>
          <a:endParaRPr lang="en-US"/>
        </a:p>
      </dgm:t>
    </dgm:pt>
    <dgm:pt modelId="{5BFEED8C-3D6B-45DA-8FC8-3E87B98C84CE}" type="sibTrans" cxnId="{E05F75EA-5560-49BF-811A-81B21EBDF055}">
      <dgm:prSet/>
      <dgm:spPr/>
      <dgm:t>
        <a:bodyPr/>
        <a:lstStyle/>
        <a:p>
          <a:endParaRPr lang="en-US"/>
        </a:p>
      </dgm:t>
    </dgm:pt>
    <dgm:pt modelId="{E6921EDF-9861-4120-BBD2-B55BC26B3903}">
      <dgm:prSet/>
      <dgm:spPr/>
      <dgm:t>
        <a:bodyPr/>
        <a:lstStyle/>
        <a:p>
          <a:r>
            <a:rPr lang="en-US"/>
            <a:t>First we read excl file in R studio</a:t>
          </a:r>
        </a:p>
      </dgm:t>
    </dgm:pt>
    <dgm:pt modelId="{B4F01B62-C036-42A9-9817-AE4BA90BBF1D}" type="parTrans" cxnId="{A91A6C6D-987B-4645-8D0B-8020F083ECAC}">
      <dgm:prSet/>
      <dgm:spPr/>
      <dgm:t>
        <a:bodyPr/>
        <a:lstStyle/>
        <a:p>
          <a:endParaRPr lang="en-US"/>
        </a:p>
      </dgm:t>
    </dgm:pt>
    <dgm:pt modelId="{2519B591-DB6B-4D4D-A0D8-FA9F124C2611}" type="sibTrans" cxnId="{A91A6C6D-987B-4645-8D0B-8020F083ECAC}">
      <dgm:prSet/>
      <dgm:spPr/>
      <dgm:t>
        <a:bodyPr/>
        <a:lstStyle/>
        <a:p>
          <a:endParaRPr lang="en-US"/>
        </a:p>
      </dgm:t>
    </dgm:pt>
    <dgm:pt modelId="{C504A6C5-5DE5-4CCA-8554-1C9BD3074775}">
      <dgm:prSet/>
      <dgm:spPr/>
      <dgm:t>
        <a:bodyPr/>
        <a:lstStyle/>
        <a:p>
          <a:r>
            <a:rPr lang="en-US"/>
            <a:t>By&gt;&gt; install package&gt;&gt;</a:t>
          </a:r>
          <a:r>
            <a:rPr lang="en-US" b="0" i="0"/>
            <a:t>install.packages("readxl").</a:t>
          </a:r>
          <a:endParaRPr lang="en-US"/>
        </a:p>
      </dgm:t>
    </dgm:pt>
    <dgm:pt modelId="{1FF013FD-2002-40DF-A840-87D897850D88}" type="parTrans" cxnId="{F4FFA09D-8C6F-46F9-9655-EFD5F54B7E61}">
      <dgm:prSet/>
      <dgm:spPr/>
      <dgm:t>
        <a:bodyPr/>
        <a:lstStyle/>
        <a:p>
          <a:endParaRPr lang="en-US"/>
        </a:p>
      </dgm:t>
    </dgm:pt>
    <dgm:pt modelId="{412478E2-6AD4-42A5-BE97-42D319BA0C65}" type="sibTrans" cxnId="{F4FFA09D-8C6F-46F9-9655-EFD5F54B7E61}">
      <dgm:prSet/>
      <dgm:spPr/>
      <dgm:t>
        <a:bodyPr/>
        <a:lstStyle/>
        <a:p>
          <a:endParaRPr lang="en-US"/>
        </a:p>
      </dgm:t>
    </dgm:pt>
    <dgm:pt modelId="{4CFDD8AD-FCED-4F32-A535-6B1EB6CC7549}">
      <dgm:prSet/>
      <dgm:spPr/>
      <dgm:t>
        <a:bodyPr/>
        <a:lstStyle/>
        <a:p>
          <a:r>
            <a:rPr lang="en-US"/>
            <a:t>Load library &gt;&gt;</a:t>
          </a:r>
          <a:r>
            <a:rPr lang="en-US" b="1" i="0"/>
            <a:t>library</a:t>
          </a:r>
          <a:r>
            <a:rPr lang="en-US" b="0" i="0"/>
            <a:t>("readxl").</a:t>
          </a:r>
          <a:endParaRPr lang="en-US"/>
        </a:p>
      </dgm:t>
    </dgm:pt>
    <dgm:pt modelId="{CF48F359-E3F4-4C65-B33B-DF4A1FB7FDE7}" type="parTrans" cxnId="{2851254E-B4AB-494C-AB91-5F6954379D9D}">
      <dgm:prSet/>
      <dgm:spPr/>
      <dgm:t>
        <a:bodyPr/>
        <a:lstStyle/>
        <a:p>
          <a:endParaRPr lang="en-US"/>
        </a:p>
      </dgm:t>
    </dgm:pt>
    <dgm:pt modelId="{3806F9DE-AD1E-4CC5-A45A-E394157AEB89}" type="sibTrans" cxnId="{2851254E-B4AB-494C-AB91-5F6954379D9D}">
      <dgm:prSet/>
      <dgm:spPr/>
      <dgm:t>
        <a:bodyPr/>
        <a:lstStyle/>
        <a:p>
          <a:endParaRPr lang="en-US"/>
        </a:p>
      </dgm:t>
    </dgm:pt>
    <dgm:pt modelId="{A5F2ED44-F129-4EA3-9F9C-EE65227EECDD}" type="pres">
      <dgm:prSet presAssocID="{DE1A61DE-C833-4DE2-99BA-98294DE8F146}" presName="vert0" presStyleCnt="0">
        <dgm:presLayoutVars>
          <dgm:dir/>
          <dgm:animOne val="branch"/>
          <dgm:animLvl val="lvl"/>
        </dgm:presLayoutVars>
      </dgm:prSet>
      <dgm:spPr/>
    </dgm:pt>
    <dgm:pt modelId="{53C12C08-4895-424D-88C1-6CFBCE677927}" type="pres">
      <dgm:prSet presAssocID="{7707F212-85A7-4A6B-9654-389F86D6DA1B}" presName="thickLine" presStyleLbl="alignNode1" presStyleIdx="0" presStyleCnt="4"/>
      <dgm:spPr/>
    </dgm:pt>
    <dgm:pt modelId="{9D6782AD-2E61-4EAE-8900-2E3EA800723F}" type="pres">
      <dgm:prSet presAssocID="{7707F212-85A7-4A6B-9654-389F86D6DA1B}" presName="horz1" presStyleCnt="0"/>
      <dgm:spPr/>
    </dgm:pt>
    <dgm:pt modelId="{0A064E6C-39D2-400D-99E3-4257A4187CAE}" type="pres">
      <dgm:prSet presAssocID="{7707F212-85A7-4A6B-9654-389F86D6DA1B}" presName="tx1" presStyleLbl="revTx" presStyleIdx="0" presStyleCnt="4"/>
      <dgm:spPr/>
    </dgm:pt>
    <dgm:pt modelId="{37B97F8C-5FE2-4037-B82D-991ABBF7DEC7}" type="pres">
      <dgm:prSet presAssocID="{7707F212-85A7-4A6B-9654-389F86D6DA1B}" presName="vert1" presStyleCnt="0"/>
      <dgm:spPr/>
    </dgm:pt>
    <dgm:pt modelId="{3D22597E-F186-47AA-B27C-78A77E619690}" type="pres">
      <dgm:prSet presAssocID="{E6921EDF-9861-4120-BBD2-B55BC26B3903}" presName="thickLine" presStyleLbl="alignNode1" presStyleIdx="1" presStyleCnt="4"/>
      <dgm:spPr/>
    </dgm:pt>
    <dgm:pt modelId="{DABCE0EB-9EF7-4837-8C01-85F9ACF92D8F}" type="pres">
      <dgm:prSet presAssocID="{E6921EDF-9861-4120-BBD2-B55BC26B3903}" presName="horz1" presStyleCnt="0"/>
      <dgm:spPr/>
    </dgm:pt>
    <dgm:pt modelId="{1161C50C-4C4C-4DF3-89A1-48216E41BE0B}" type="pres">
      <dgm:prSet presAssocID="{E6921EDF-9861-4120-BBD2-B55BC26B3903}" presName="tx1" presStyleLbl="revTx" presStyleIdx="1" presStyleCnt="4"/>
      <dgm:spPr/>
    </dgm:pt>
    <dgm:pt modelId="{05FE26D0-A3B4-430F-9479-706962F67704}" type="pres">
      <dgm:prSet presAssocID="{E6921EDF-9861-4120-BBD2-B55BC26B3903}" presName="vert1" presStyleCnt="0"/>
      <dgm:spPr/>
    </dgm:pt>
    <dgm:pt modelId="{323EFF00-6677-4C0B-A646-2640A2803616}" type="pres">
      <dgm:prSet presAssocID="{C504A6C5-5DE5-4CCA-8554-1C9BD3074775}" presName="thickLine" presStyleLbl="alignNode1" presStyleIdx="2" presStyleCnt="4"/>
      <dgm:spPr/>
    </dgm:pt>
    <dgm:pt modelId="{FB3D0EA5-8CB8-4D0D-83E3-A375B5D71B90}" type="pres">
      <dgm:prSet presAssocID="{C504A6C5-5DE5-4CCA-8554-1C9BD3074775}" presName="horz1" presStyleCnt="0"/>
      <dgm:spPr/>
    </dgm:pt>
    <dgm:pt modelId="{3EFF2825-7442-476B-8F9A-C6025102141D}" type="pres">
      <dgm:prSet presAssocID="{C504A6C5-5DE5-4CCA-8554-1C9BD3074775}" presName="tx1" presStyleLbl="revTx" presStyleIdx="2" presStyleCnt="4"/>
      <dgm:spPr/>
    </dgm:pt>
    <dgm:pt modelId="{AACF9ED5-1317-4B1C-8C2F-889D3F42AB34}" type="pres">
      <dgm:prSet presAssocID="{C504A6C5-5DE5-4CCA-8554-1C9BD3074775}" presName="vert1" presStyleCnt="0"/>
      <dgm:spPr/>
    </dgm:pt>
    <dgm:pt modelId="{5D9B721F-CB9E-4AD0-BF50-9032FDB12D1C}" type="pres">
      <dgm:prSet presAssocID="{4CFDD8AD-FCED-4F32-A535-6B1EB6CC7549}" presName="thickLine" presStyleLbl="alignNode1" presStyleIdx="3" presStyleCnt="4"/>
      <dgm:spPr/>
    </dgm:pt>
    <dgm:pt modelId="{6EF36C3E-D2FE-4BC8-9CB1-E3BA9B80C043}" type="pres">
      <dgm:prSet presAssocID="{4CFDD8AD-FCED-4F32-A535-6B1EB6CC7549}" presName="horz1" presStyleCnt="0"/>
      <dgm:spPr/>
    </dgm:pt>
    <dgm:pt modelId="{5F895B15-61C3-4CA0-BC8C-B8A8F6E5E31A}" type="pres">
      <dgm:prSet presAssocID="{4CFDD8AD-FCED-4F32-A535-6B1EB6CC7549}" presName="tx1" presStyleLbl="revTx" presStyleIdx="3" presStyleCnt="4"/>
      <dgm:spPr/>
    </dgm:pt>
    <dgm:pt modelId="{BFB99BBF-A5A5-4B98-A5A4-D15BDAADCC11}" type="pres">
      <dgm:prSet presAssocID="{4CFDD8AD-FCED-4F32-A535-6B1EB6CC7549}" presName="vert1" presStyleCnt="0"/>
      <dgm:spPr/>
    </dgm:pt>
  </dgm:ptLst>
  <dgm:cxnLst>
    <dgm:cxn modelId="{B0042234-EDC5-407E-B274-8349CE23999A}" type="presOf" srcId="{DE1A61DE-C833-4DE2-99BA-98294DE8F146}" destId="{A5F2ED44-F129-4EA3-9F9C-EE65227EECDD}" srcOrd="0" destOrd="0" presId="urn:microsoft.com/office/officeart/2008/layout/LinedList"/>
    <dgm:cxn modelId="{B460A143-695E-44D9-9260-0478501DA93A}" type="presOf" srcId="{E6921EDF-9861-4120-BBD2-B55BC26B3903}" destId="{1161C50C-4C4C-4DF3-89A1-48216E41BE0B}" srcOrd="0" destOrd="0" presId="urn:microsoft.com/office/officeart/2008/layout/LinedList"/>
    <dgm:cxn modelId="{11C68769-D8A1-4182-9FA7-39F7289423A7}" type="presOf" srcId="{4CFDD8AD-FCED-4F32-A535-6B1EB6CC7549}" destId="{5F895B15-61C3-4CA0-BC8C-B8A8F6E5E31A}" srcOrd="0" destOrd="0" presId="urn:microsoft.com/office/officeart/2008/layout/LinedList"/>
    <dgm:cxn modelId="{A91A6C6D-987B-4645-8D0B-8020F083ECAC}" srcId="{DE1A61DE-C833-4DE2-99BA-98294DE8F146}" destId="{E6921EDF-9861-4120-BBD2-B55BC26B3903}" srcOrd="1" destOrd="0" parTransId="{B4F01B62-C036-42A9-9817-AE4BA90BBF1D}" sibTransId="{2519B591-DB6B-4D4D-A0D8-FA9F124C2611}"/>
    <dgm:cxn modelId="{2851254E-B4AB-494C-AB91-5F6954379D9D}" srcId="{DE1A61DE-C833-4DE2-99BA-98294DE8F146}" destId="{4CFDD8AD-FCED-4F32-A535-6B1EB6CC7549}" srcOrd="3" destOrd="0" parTransId="{CF48F359-E3F4-4C65-B33B-DF4A1FB7FDE7}" sibTransId="{3806F9DE-AD1E-4CC5-A45A-E394157AEB89}"/>
    <dgm:cxn modelId="{F4FFA09D-8C6F-46F9-9655-EFD5F54B7E61}" srcId="{DE1A61DE-C833-4DE2-99BA-98294DE8F146}" destId="{C504A6C5-5DE5-4CCA-8554-1C9BD3074775}" srcOrd="2" destOrd="0" parTransId="{1FF013FD-2002-40DF-A840-87D897850D88}" sibTransId="{412478E2-6AD4-42A5-BE97-42D319BA0C65}"/>
    <dgm:cxn modelId="{3AD1ABC0-C2B5-4E19-AB42-F180534BDD78}" type="presOf" srcId="{C504A6C5-5DE5-4CCA-8554-1C9BD3074775}" destId="{3EFF2825-7442-476B-8F9A-C6025102141D}" srcOrd="0" destOrd="0" presId="urn:microsoft.com/office/officeart/2008/layout/LinedList"/>
    <dgm:cxn modelId="{E05F75EA-5560-49BF-811A-81B21EBDF055}" srcId="{DE1A61DE-C833-4DE2-99BA-98294DE8F146}" destId="{7707F212-85A7-4A6B-9654-389F86D6DA1B}" srcOrd="0" destOrd="0" parTransId="{84A00B31-D60B-4B8E-83A7-A5DBD70E6705}" sibTransId="{5BFEED8C-3D6B-45DA-8FC8-3E87B98C84CE}"/>
    <dgm:cxn modelId="{A1B6C8F7-7B92-4CE9-8305-F49533180583}" type="presOf" srcId="{7707F212-85A7-4A6B-9654-389F86D6DA1B}" destId="{0A064E6C-39D2-400D-99E3-4257A4187CAE}" srcOrd="0" destOrd="0" presId="urn:microsoft.com/office/officeart/2008/layout/LinedList"/>
    <dgm:cxn modelId="{BD8042D5-5CDF-4C33-9572-70691B59C1B2}" type="presParOf" srcId="{A5F2ED44-F129-4EA3-9F9C-EE65227EECDD}" destId="{53C12C08-4895-424D-88C1-6CFBCE677927}" srcOrd="0" destOrd="0" presId="urn:microsoft.com/office/officeart/2008/layout/LinedList"/>
    <dgm:cxn modelId="{89DDBCB5-1E39-42DF-B09B-423C6049977C}" type="presParOf" srcId="{A5F2ED44-F129-4EA3-9F9C-EE65227EECDD}" destId="{9D6782AD-2E61-4EAE-8900-2E3EA800723F}" srcOrd="1" destOrd="0" presId="urn:microsoft.com/office/officeart/2008/layout/LinedList"/>
    <dgm:cxn modelId="{AE920BC6-BF2C-487A-97B8-940AC6CE6B66}" type="presParOf" srcId="{9D6782AD-2E61-4EAE-8900-2E3EA800723F}" destId="{0A064E6C-39D2-400D-99E3-4257A4187CAE}" srcOrd="0" destOrd="0" presId="urn:microsoft.com/office/officeart/2008/layout/LinedList"/>
    <dgm:cxn modelId="{E2459632-382A-40F9-B151-558DD514EE9E}" type="presParOf" srcId="{9D6782AD-2E61-4EAE-8900-2E3EA800723F}" destId="{37B97F8C-5FE2-4037-B82D-991ABBF7DEC7}" srcOrd="1" destOrd="0" presId="urn:microsoft.com/office/officeart/2008/layout/LinedList"/>
    <dgm:cxn modelId="{99E90598-FBA5-47A5-ACB3-17C4067682A3}" type="presParOf" srcId="{A5F2ED44-F129-4EA3-9F9C-EE65227EECDD}" destId="{3D22597E-F186-47AA-B27C-78A77E619690}" srcOrd="2" destOrd="0" presId="urn:microsoft.com/office/officeart/2008/layout/LinedList"/>
    <dgm:cxn modelId="{A4BEA0F9-664B-42BF-86FB-064253F84C40}" type="presParOf" srcId="{A5F2ED44-F129-4EA3-9F9C-EE65227EECDD}" destId="{DABCE0EB-9EF7-4837-8C01-85F9ACF92D8F}" srcOrd="3" destOrd="0" presId="urn:microsoft.com/office/officeart/2008/layout/LinedList"/>
    <dgm:cxn modelId="{D10C8568-39D3-466C-80CC-FB188B3E8CC9}" type="presParOf" srcId="{DABCE0EB-9EF7-4837-8C01-85F9ACF92D8F}" destId="{1161C50C-4C4C-4DF3-89A1-48216E41BE0B}" srcOrd="0" destOrd="0" presId="urn:microsoft.com/office/officeart/2008/layout/LinedList"/>
    <dgm:cxn modelId="{79118A27-E66D-475F-AC51-F9363B4226B0}" type="presParOf" srcId="{DABCE0EB-9EF7-4837-8C01-85F9ACF92D8F}" destId="{05FE26D0-A3B4-430F-9479-706962F67704}" srcOrd="1" destOrd="0" presId="urn:microsoft.com/office/officeart/2008/layout/LinedList"/>
    <dgm:cxn modelId="{7FA18E6C-BE9B-44F5-984F-E7F3B8510EA7}" type="presParOf" srcId="{A5F2ED44-F129-4EA3-9F9C-EE65227EECDD}" destId="{323EFF00-6677-4C0B-A646-2640A2803616}" srcOrd="4" destOrd="0" presId="urn:microsoft.com/office/officeart/2008/layout/LinedList"/>
    <dgm:cxn modelId="{593396A7-5F99-40A5-BC02-324567BC94DC}" type="presParOf" srcId="{A5F2ED44-F129-4EA3-9F9C-EE65227EECDD}" destId="{FB3D0EA5-8CB8-4D0D-83E3-A375B5D71B90}" srcOrd="5" destOrd="0" presId="urn:microsoft.com/office/officeart/2008/layout/LinedList"/>
    <dgm:cxn modelId="{6BF2A1EB-4EFD-4679-B7DE-42A422C4F751}" type="presParOf" srcId="{FB3D0EA5-8CB8-4D0D-83E3-A375B5D71B90}" destId="{3EFF2825-7442-476B-8F9A-C6025102141D}" srcOrd="0" destOrd="0" presId="urn:microsoft.com/office/officeart/2008/layout/LinedList"/>
    <dgm:cxn modelId="{44C60ED6-1017-4A87-8844-653317D5C106}" type="presParOf" srcId="{FB3D0EA5-8CB8-4D0D-83E3-A375B5D71B90}" destId="{AACF9ED5-1317-4B1C-8C2F-889D3F42AB34}" srcOrd="1" destOrd="0" presId="urn:microsoft.com/office/officeart/2008/layout/LinedList"/>
    <dgm:cxn modelId="{E3EA30EE-6EB6-42CE-85EE-BB83A48D50C5}" type="presParOf" srcId="{A5F2ED44-F129-4EA3-9F9C-EE65227EECDD}" destId="{5D9B721F-CB9E-4AD0-BF50-9032FDB12D1C}" srcOrd="6" destOrd="0" presId="urn:microsoft.com/office/officeart/2008/layout/LinedList"/>
    <dgm:cxn modelId="{C5FF2463-508A-46CE-8150-1623185E9B63}" type="presParOf" srcId="{A5F2ED44-F129-4EA3-9F9C-EE65227EECDD}" destId="{6EF36C3E-D2FE-4BC8-9CB1-E3BA9B80C043}" srcOrd="7" destOrd="0" presId="urn:microsoft.com/office/officeart/2008/layout/LinedList"/>
    <dgm:cxn modelId="{C59969E3-34ED-4E73-A6CE-E1F5184DCB75}" type="presParOf" srcId="{6EF36C3E-D2FE-4BC8-9CB1-E3BA9B80C043}" destId="{5F895B15-61C3-4CA0-BC8C-B8A8F6E5E31A}" srcOrd="0" destOrd="0" presId="urn:microsoft.com/office/officeart/2008/layout/LinedList"/>
    <dgm:cxn modelId="{B3104109-7717-4700-BF9F-1739790902CE}" type="presParOf" srcId="{6EF36C3E-D2FE-4BC8-9CB1-E3BA9B80C043}" destId="{BFB99BBF-A5A5-4B98-A5A4-D15BDAADCC1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C12C08-4895-424D-88C1-6CFBCE677927}">
      <dsp:nvSpPr>
        <dsp:cNvPr id="0" name=""/>
        <dsp:cNvSpPr/>
      </dsp:nvSpPr>
      <dsp:spPr>
        <a:xfrm>
          <a:off x="0" y="0"/>
          <a:ext cx="5913437" cy="0"/>
        </a:xfrm>
        <a:prstGeom prst="line">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A064E6C-39D2-400D-99E3-4257A4187CAE}">
      <dsp:nvSpPr>
        <dsp:cNvPr id="0" name=""/>
        <dsp:cNvSpPr/>
      </dsp:nvSpPr>
      <dsp:spPr>
        <a:xfrm>
          <a:off x="0" y="0"/>
          <a:ext cx="5913437" cy="1159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Now, we use R studio</a:t>
          </a:r>
        </a:p>
      </dsp:txBody>
      <dsp:txXfrm>
        <a:off x="0" y="0"/>
        <a:ext cx="5913437" cy="1159272"/>
      </dsp:txXfrm>
    </dsp:sp>
    <dsp:sp modelId="{3D22597E-F186-47AA-B27C-78A77E619690}">
      <dsp:nvSpPr>
        <dsp:cNvPr id="0" name=""/>
        <dsp:cNvSpPr/>
      </dsp:nvSpPr>
      <dsp:spPr>
        <a:xfrm>
          <a:off x="0" y="1159272"/>
          <a:ext cx="5913437" cy="0"/>
        </a:xfrm>
        <a:prstGeom prst="line">
          <a:avLst/>
        </a:prstGeom>
        <a:gradFill rotWithShape="0">
          <a:gsLst>
            <a:gs pos="0">
              <a:schemeClr val="accent2">
                <a:hueOff val="-1130992"/>
                <a:satOff val="3728"/>
                <a:lumOff val="3987"/>
                <a:alphaOff val="0"/>
                <a:tint val="98000"/>
                <a:satMod val="110000"/>
                <a:lumMod val="104000"/>
              </a:schemeClr>
            </a:gs>
            <a:gs pos="69000">
              <a:schemeClr val="accent2">
                <a:hueOff val="-1130992"/>
                <a:satOff val="3728"/>
                <a:lumOff val="3987"/>
                <a:alphaOff val="0"/>
                <a:shade val="88000"/>
                <a:satMod val="130000"/>
                <a:lumMod val="92000"/>
              </a:schemeClr>
            </a:gs>
            <a:gs pos="100000">
              <a:schemeClr val="accent2">
                <a:hueOff val="-1130992"/>
                <a:satOff val="3728"/>
                <a:lumOff val="3987"/>
                <a:alphaOff val="0"/>
                <a:shade val="78000"/>
                <a:satMod val="130000"/>
                <a:lumMod val="92000"/>
              </a:schemeClr>
            </a:gs>
          </a:gsLst>
          <a:lin ang="5400000" scaled="0"/>
        </a:gradFill>
        <a:ln w="9525" cap="flat" cmpd="sng" algn="ctr">
          <a:solidFill>
            <a:schemeClr val="accent2">
              <a:hueOff val="-1130992"/>
              <a:satOff val="3728"/>
              <a:lumOff val="3987"/>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1161C50C-4C4C-4DF3-89A1-48216E41BE0B}">
      <dsp:nvSpPr>
        <dsp:cNvPr id="0" name=""/>
        <dsp:cNvSpPr/>
      </dsp:nvSpPr>
      <dsp:spPr>
        <a:xfrm>
          <a:off x="0" y="1159272"/>
          <a:ext cx="5913437" cy="1159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First we read excl file in R studio</a:t>
          </a:r>
        </a:p>
      </dsp:txBody>
      <dsp:txXfrm>
        <a:off x="0" y="1159272"/>
        <a:ext cx="5913437" cy="1159272"/>
      </dsp:txXfrm>
    </dsp:sp>
    <dsp:sp modelId="{323EFF00-6677-4C0B-A646-2640A2803616}">
      <dsp:nvSpPr>
        <dsp:cNvPr id="0" name=""/>
        <dsp:cNvSpPr/>
      </dsp:nvSpPr>
      <dsp:spPr>
        <a:xfrm>
          <a:off x="0" y="2318544"/>
          <a:ext cx="5913437" cy="0"/>
        </a:xfrm>
        <a:prstGeom prst="line">
          <a:avLst/>
        </a:prstGeom>
        <a:gradFill rotWithShape="0">
          <a:gsLst>
            <a:gs pos="0">
              <a:schemeClr val="accent2">
                <a:hueOff val="-2261984"/>
                <a:satOff val="7457"/>
                <a:lumOff val="7974"/>
                <a:alphaOff val="0"/>
                <a:tint val="98000"/>
                <a:satMod val="110000"/>
                <a:lumMod val="104000"/>
              </a:schemeClr>
            </a:gs>
            <a:gs pos="69000">
              <a:schemeClr val="accent2">
                <a:hueOff val="-2261984"/>
                <a:satOff val="7457"/>
                <a:lumOff val="7974"/>
                <a:alphaOff val="0"/>
                <a:shade val="88000"/>
                <a:satMod val="130000"/>
                <a:lumMod val="92000"/>
              </a:schemeClr>
            </a:gs>
            <a:gs pos="100000">
              <a:schemeClr val="accent2">
                <a:hueOff val="-2261984"/>
                <a:satOff val="7457"/>
                <a:lumOff val="7974"/>
                <a:alphaOff val="0"/>
                <a:shade val="78000"/>
                <a:satMod val="130000"/>
                <a:lumMod val="92000"/>
              </a:schemeClr>
            </a:gs>
          </a:gsLst>
          <a:lin ang="5400000" scaled="0"/>
        </a:gradFill>
        <a:ln w="9525" cap="flat" cmpd="sng" algn="ctr">
          <a:solidFill>
            <a:schemeClr val="accent2">
              <a:hueOff val="-2261984"/>
              <a:satOff val="7457"/>
              <a:lumOff val="7974"/>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3EFF2825-7442-476B-8F9A-C6025102141D}">
      <dsp:nvSpPr>
        <dsp:cNvPr id="0" name=""/>
        <dsp:cNvSpPr/>
      </dsp:nvSpPr>
      <dsp:spPr>
        <a:xfrm>
          <a:off x="0" y="2318544"/>
          <a:ext cx="5913437" cy="1159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By&gt;&gt; install package&gt;&gt;</a:t>
          </a:r>
          <a:r>
            <a:rPr lang="en-US" sz="3000" b="0" i="0" kern="1200"/>
            <a:t>install.packages("readxl").</a:t>
          </a:r>
          <a:endParaRPr lang="en-US" sz="3000" kern="1200"/>
        </a:p>
      </dsp:txBody>
      <dsp:txXfrm>
        <a:off x="0" y="2318544"/>
        <a:ext cx="5913437" cy="1159272"/>
      </dsp:txXfrm>
    </dsp:sp>
    <dsp:sp modelId="{5D9B721F-CB9E-4AD0-BF50-9032FDB12D1C}">
      <dsp:nvSpPr>
        <dsp:cNvPr id="0" name=""/>
        <dsp:cNvSpPr/>
      </dsp:nvSpPr>
      <dsp:spPr>
        <a:xfrm>
          <a:off x="0" y="3477816"/>
          <a:ext cx="5913437" cy="0"/>
        </a:xfrm>
        <a:prstGeom prst="line">
          <a:avLst/>
        </a:prstGeom>
        <a:gradFill rotWithShape="0">
          <a:gsLst>
            <a:gs pos="0">
              <a:schemeClr val="accent2">
                <a:hueOff val="-3392975"/>
                <a:satOff val="11185"/>
                <a:lumOff val="11961"/>
                <a:alphaOff val="0"/>
                <a:tint val="98000"/>
                <a:satMod val="110000"/>
                <a:lumMod val="104000"/>
              </a:schemeClr>
            </a:gs>
            <a:gs pos="69000">
              <a:schemeClr val="accent2">
                <a:hueOff val="-3392975"/>
                <a:satOff val="11185"/>
                <a:lumOff val="11961"/>
                <a:alphaOff val="0"/>
                <a:shade val="88000"/>
                <a:satMod val="130000"/>
                <a:lumMod val="92000"/>
              </a:schemeClr>
            </a:gs>
            <a:gs pos="100000">
              <a:schemeClr val="accent2">
                <a:hueOff val="-3392975"/>
                <a:satOff val="11185"/>
                <a:lumOff val="11961"/>
                <a:alphaOff val="0"/>
                <a:shade val="78000"/>
                <a:satMod val="130000"/>
                <a:lumMod val="92000"/>
              </a:schemeClr>
            </a:gs>
          </a:gsLst>
          <a:lin ang="5400000" scaled="0"/>
        </a:gradFill>
        <a:ln w="9525" cap="flat" cmpd="sng" algn="ctr">
          <a:solidFill>
            <a:schemeClr val="accent2">
              <a:hueOff val="-3392975"/>
              <a:satOff val="11185"/>
              <a:lumOff val="11961"/>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5F895B15-61C3-4CA0-BC8C-B8A8F6E5E31A}">
      <dsp:nvSpPr>
        <dsp:cNvPr id="0" name=""/>
        <dsp:cNvSpPr/>
      </dsp:nvSpPr>
      <dsp:spPr>
        <a:xfrm>
          <a:off x="0" y="3477816"/>
          <a:ext cx="5913437" cy="1159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Load library &gt;&gt;</a:t>
          </a:r>
          <a:r>
            <a:rPr lang="en-US" sz="3000" b="1" i="0" kern="1200"/>
            <a:t>library</a:t>
          </a:r>
          <a:r>
            <a:rPr lang="en-US" sz="3000" b="0" i="0" kern="1200"/>
            <a:t>("readxl").</a:t>
          </a:r>
          <a:endParaRPr lang="en-US" sz="3000" kern="1200"/>
        </a:p>
      </dsp:txBody>
      <dsp:txXfrm>
        <a:off x="0" y="3477816"/>
        <a:ext cx="5913437" cy="115927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3/6/2021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3A98EE3D-8CD1-4C3F-BD1C-C98C9596463C}"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3619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3/6/2021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86555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3/6/2021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74606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3/6/2021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4332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3/6/2021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8096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3/6/2021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74805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3/6/2021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6831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3/6/2021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4780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3/6/2021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0284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3/6/2021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46496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907D986-8816-4272-A432-0437A28A9828}" type="datetime1">
              <a:rPr lang="en-US" smtClean="0"/>
              <a:t>3/6/2021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73971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2D6E202-B606-4609-B914-27C9371A1F6D}" type="datetime1">
              <a:rPr lang="en-US" smtClean="0"/>
              <a:t>3/6/2021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A98EE3D-8CD1-4C3F-BD1C-C98C9596463C}"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696454"/>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t="29395" r="9091" b="36087"/>
          <a:stretch/>
        </p:blipFill>
        <p:spPr>
          <a:xfrm>
            <a:off x="2" y="10"/>
            <a:ext cx="12191695" cy="6857990"/>
          </a:xfrm>
          <a:prstGeom prst="rect">
            <a:avLst/>
          </a:prstGeom>
        </p:spPr>
      </p:pic>
      <p:sp>
        <p:nvSpPr>
          <p:cNvPr id="10" name="Rectangle 9">
            <a:extLst>
              <a:ext uri="{FF2B5EF4-FFF2-40B4-BE49-F238E27FC236}">
                <a16:creationId xmlns:a16="http://schemas.microsoft.com/office/drawing/2014/main" id="{A4092ECB-D375-4A85-AD6E-85644D2A9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7" y="3064931"/>
            <a:ext cx="8293042"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1300526" y="3236470"/>
            <a:ext cx="6829044" cy="1252601"/>
          </a:xfrm>
        </p:spPr>
        <p:txBody>
          <a:bodyPr>
            <a:normAutofit/>
          </a:bodyPr>
          <a:lstStyle/>
          <a:p>
            <a:pPr algn="r"/>
            <a:r>
              <a:rPr lang="en-US" sz="4400">
                <a:solidFill>
                  <a:srgbClr val="FFFFFE"/>
                </a:solidFill>
              </a:rPr>
              <a:t>Quality project</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1300525" y="4669144"/>
            <a:ext cx="6829043" cy="716529"/>
          </a:xfrm>
        </p:spPr>
        <p:txBody>
          <a:bodyPr>
            <a:normAutofit/>
          </a:bodyPr>
          <a:lstStyle/>
          <a:p>
            <a:pPr algn="r"/>
            <a:r>
              <a:rPr lang="en-US" sz="1600">
                <a:solidFill>
                  <a:srgbClr val="FFFFFE"/>
                </a:solidFill>
              </a:rPr>
              <a:t>Project is books full dataset</a:t>
            </a:r>
          </a:p>
        </p:txBody>
      </p:sp>
      <p:cxnSp>
        <p:nvCxnSpPr>
          <p:cNvPr id="12" name="Straight Connector 11">
            <a:extLst>
              <a:ext uri="{FF2B5EF4-FFF2-40B4-BE49-F238E27FC236}">
                <a16:creationId xmlns:a16="http://schemas.microsoft.com/office/drawing/2014/main" id="{B6C1711D-6DAC-4FE1-B7B6-AC8A81B84C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0525" y="4666480"/>
            <a:ext cx="6829043" cy="0"/>
          </a:xfrm>
          <a:prstGeom prst="line">
            <a:avLst/>
          </a:prstGeom>
          <a:ln w="31750">
            <a:solidFill>
              <a:srgbClr val="59D28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CF7F4E-7EEA-4401-ABC3-458F558B8B7B}"/>
              </a:ext>
            </a:extLst>
          </p:cNvPr>
          <p:cNvSpPr>
            <a:spLocks noGrp="1"/>
          </p:cNvSpPr>
          <p:nvPr>
            <p:ph type="title"/>
          </p:nvPr>
        </p:nvSpPr>
        <p:spPr>
          <a:xfrm>
            <a:off x="8614504" y="1240076"/>
            <a:ext cx="2727813" cy="4584527"/>
          </a:xfrm>
        </p:spPr>
        <p:txBody>
          <a:bodyPr>
            <a:normAutofit/>
          </a:bodyPr>
          <a:lstStyle/>
          <a:p>
            <a:r>
              <a:rPr lang="en-GB">
                <a:solidFill>
                  <a:srgbClr val="FFFFFF"/>
                </a:solidFill>
              </a:rPr>
              <a:t>Describe of Dataset</a:t>
            </a:r>
            <a:endParaRPr lang="en-US">
              <a:solidFill>
                <a:srgbClr val="FFFFFF"/>
              </a:solidFill>
            </a:endParaRPr>
          </a:p>
        </p:txBody>
      </p:sp>
      <p:sp>
        <p:nvSpPr>
          <p:cNvPr id="3" name="Content Placeholder 2">
            <a:extLst>
              <a:ext uri="{FF2B5EF4-FFF2-40B4-BE49-F238E27FC236}">
                <a16:creationId xmlns:a16="http://schemas.microsoft.com/office/drawing/2014/main" id="{32BCBF8F-7149-465F-B484-48A7EA36F722}"/>
              </a:ext>
            </a:extLst>
          </p:cNvPr>
          <p:cNvSpPr>
            <a:spLocks noGrp="1"/>
          </p:cNvSpPr>
          <p:nvPr>
            <p:ph idx="1"/>
          </p:nvPr>
        </p:nvSpPr>
        <p:spPr>
          <a:xfrm>
            <a:off x="1451579" y="1240077"/>
            <a:ext cx="6034827" cy="4916465"/>
          </a:xfrm>
        </p:spPr>
        <p:txBody>
          <a:bodyPr anchor="t">
            <a:normAutofit/>
          </a:bodyPr>
          <a:lstStyle/>
          <a:p>
            <a:pPr marL="0" indent="0">
              <a:buNone/>
            </a:pPr>
            <a:r>
              <a:rPr lang="en-US" sz="1800" u="sng">
                <a:latin typeface="Bell MT" panose="02020503060305020303" pitchFamily="18" charset="0"/>
              </a:rPr>
              <a:t>Category </a:t>
            </a:r>
          </a:p>
          <a:p>
            <a:pPr>
              <a:buFont typeface="Wingdings" panose="05000000000000000000" pitchFamily="2" charset="2"/>
              <a:buChar char="Ø"/>
            </a:pPr>
            <a:r>
              <a:rPr lang="en-GB" sz="1800">
                <a:latin typeface="Bell MT" panose="02020503060305020303" pitchFamily="18" charset="0"/>
              </a:rPr>
              <a:t>That refer type of writing of the book . </a:t>
            </a:r>
          </a:p>
          <a:p>
            <a:pPr>
              <a:buFont typeface="Wingdings" panose="05000000000000000000" pitchFamily="2" charset="2"/>
              <a:buChar char="Ø"/>
            </a:pPr>
            <a:r>
              <a:rPr lang="en-GB" sz="1800">
                <a:latin typeface="Bell MT" panose="02020503060305020303" pitchFamily="18" charset="0"/>
              </a:rPr>
              <a:t>There is 8987record .</a:t>
            </a:r>
          </a:p>
          <a:p>
            <a:pPr>
              <a:buFont typeface="Wingdings" panose="05000000000000000000" pitchFamily="2" charset="2"/>
              <a:buChar char="Ø"/>
            </a:pPr>
            <a:r>
              <a:rPr lang="en-GB" sz="1800">
                <a:latin typeface="Bell MT" panose="02020503060305020303" pitchFamily="18" charset="0"/>
              </a:rPr>
              <a:t>There is text type of record.</a:t>
            </a:r>
          </a:p>
          <a:p>
            <a:pPr marL="0" indent="0">
              <a:buNone/>
            </a:pPr>
            <a:r>
              <a:rPr lang="en-GB" sz="1800"/>
              <a:t>.</a:t>
            </a:r>
          </a:p>
          <a:p>
            <a:pPr marL="0" indent="0">
              <a:buNone/>
            </a:pPr>
            <a:endParaRPr lang="en-US" sz="1800"/>
          </a:p>
        </p:txBody>
      </p:sp>
    </p:spTree>
    <p:extLst>
      <p:ext uri="{BB962C8B-B14F-4D97-AF65-F5344CB8AC3E}">
        <p14:creationId xmlns:p14="http://schemas.microsoft.com/office/powerpoint/2010/main" val="1183485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CF7F4E-7EEA-4401-ABC3-458F558B8B7B}"/>
              </a:ext>
            </a:extLst>
          </p:cNvPr>
          <p:cNvSpPr>
            <a:spLocks noGrp="1"/>
          </p:cNvSpPr>
          <p:nvPr>
            <p:ph type="title"/>
          </p:nvPr>
        </p:nvSpPr>
        <p:spPr>
          <a:xfrm>
            <a:off x="8614504" y="1240076"/>
            <a:ext cx="2727813" cy="4584527"/>
          </a:xfrm>
        </p:spPr>
        <p:txBody>
          <a:bodyPr>
            <a:normAutofit/>
          </a:bodyPr>
          <a:lstStyle/>
          <a:p>
            <a:r>
              <a:rPr lang="en-GB">
                <a:solidFill>
                  <a:srgbClr val="FFFFFF"/>
                </a:solidFill>
              </a:rPr>
              <a:t>Describe of Dataset</a:t>
            </a:r>
            <a:endParaRPr lang="en-US">
              <a:solidFill>
                <a:srgbClr val="FFFFFF"/>
              </a:solidFill>
            </a:endParaRPr>
          </a:p>
        </p:txBody>
      </p:sp>
      <p:sp>
        <p:nvSpPr>
          <p:cNvPr id="3" name="Content Placeholder 2">
            <a:extLst>
              <a:ext uri="{FF2B5EF4-FFF2-40B4-BE49-F238E27FC236}">
                <a16:creationId xmlns:a16="http://schemas.microsoft.com/office/drawing/2014/main" id="{32BCBF8F-7149-465F-B484-48A7EA36F722}"/>
              </a:ext>
            </a:extLst>
          </p:cNvPr>
          <p:cNvSpPr>
            <a:spLocks noGrp="1"/>
          </p:cNvSpPr>
          <p:nvPr>
            <p:ph idx="1"/>
          </p:nvPr>
        </p:nvSpPr>
        <p:spPr>
          <a:xfrm>
            <a:off x="1451579" y="1240077"/>
            <a:ext cx="6034827" cy="4916465"/>
          </a:xfrm>
        </p:spPr>
        <p:txBody>
          <a:bodyPr anchor="t">
            <a:normAutofit/>
          </a:bodyPr>
          <a:lstStyle/>
          <a:p>
            <a:pPr marL="0" indent="0">
              <a:buNone/>
            </a:pPr>
            <a:r>
              <a:rPr lang="en-US" sz="1800" u="sng">
                <a:latin typeface="Bell MT" panose="02020503060305020303" pitchFamily="18" charset="0"/>
              </a:rPr>
              <a:t>Subcategory  </a:t>
            </a:r>
          </a:p>
          <a:p>
            <a:pPr>
              <a:buFont typeface="Wingdings" panose="05000000000000000000" pitchFamily="2" charset="2"/>
              <a:buChar char="Ø"/>
            </a:pPr>
            <a:r>
              <a:rPr lang="en-GB" sz="1800">
                <a:latin typeface="Bell MT" panose="02020503060305020303" pitchFamily="18" charset="0"/>
              </a:rPr>
              <a:t>That refer to describe details of writing of the book.</a:t>
            </a:r>
          </a:p>
          <a:p>
            <a:pPr>
              <a:buFont typeface="Wingdings" panose="05000000000000000000" pitchFamily="2" charset="2"/>
              <a:buChar char="Ø"/>
            </a:pPr>
            <a:r>
              <a:rPr lang="en-GB" sz="1800">
                <a:latin typeface="Bell MT" panose="02020503060305020303" pitchFamily="18" charset="0"/>
              </a:rPr>
              <a:t>There is 8987record .</a:t>
            </a:r>
          </a:p>
          <a:p>
            <a:pPr>
              <a:buFont typeface="Wingdings" panose="05000000000000000000" pitchFamily="2" charset="2"/>
              <a:buChar char="Ø"/>
            </a:pPr>
            <a:r>
              <a:rPr lang="en-GB" sz="1800">
                <a:latin typeface="Bell MT" panose="02020503060305020303" pitchFamily="18" charset="0"/>
              </a:rPr>
              <a:t>There is text type of record.</a:t>
            </a:r>
          </a:p>
          <a:p>
            <a:pPr marL="0" indent="0">
              <a:buNone/>
            </a:pPr>
            <a:r>
              <a:rPr lang="en-GB" sz="1800"/>
              <a:t>.</a:t>
            </a:r>
          </a:p>
          <a:p>
            <a:pPr marL="0" indent="0">
              <a:buNone/>
            </a:pPr>
            <a:endParaRPr lang="en-US" sz="1800"/>
          </a:p>
        </p:txBody>
      </p:sp>
    </p:spTree>
    <p:extLst>
      <p:ext uri="{BB962C8B-B14F-4D97-AF65-F5344CB8AC3E}">
        <p14:creationId xmlns:p14="http://schemas.microsoft.com/office/powerpoint/2010/main" val="3048046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CF7F4E-7EEA-4401-ABC3-458F558B8B7B}"/>
              </a:ext>
            </a:extLst>
          </p:cNvPr>
          <p:cNvSpPr>
            <a:spLocks noGrp="1"/>
          </p:cNvSpPr>
          <p:nvPr>
            <p:ph type="title"/>
          </p:nvPr>
        </p:nvSpPr>
        <p:spPr>
          <a:xfrm>
            <a:off x="8614504" y="1240076"/>
            <a:ext cx="2727813" cy="4584527"/>
          </a:xfrm>
        </p:spPr>
        <p:txBody>
          <a:bodyPr>
            <a:normAutofit/>
          </a:bodyPr>
          <a:lstStyle/>
          <a:p>
            <a:r>
              <a:rPr lang="en-GB">
                <a:solidFill>
                  <a:srgbClr val="FFFFFF"/>
                </a:solidFill>
              </a:rPr>
              <a:t>Describe of Dataset</a:t>
            </a:r>
            <a:endParaRPr lang="en-US">
              <a:solidFill>
                <a:srgbClr val="FFFFFF"/>
              </a:solidFill>
            </a:endParaRPr>
          </a:p>
        </p:txBody>
      </p:sp>
      <p:sp>
        <p:nvSpPr>
          <p:cNvPr id="3" name="Content Placeholder 2">
            <a:extLst>
              <a:ext uri="{FF2B5EF4-FFF2-40B4-BE49-F238E27FC236}">
                <a16:creationId xmlns:a16="http://schemas.microsoft.com/office/drawing/2014/main" id="{32BCBF8F-7149-465F-B484-48A7EA36F722}"/>
              </a:ext>
            </a:extLst>
          </p:cNvPr>
          <p:cNvSpPr>
            <a:spLocks noGrp="1"/>
          </p:cNvSpPr>
          <p:nvPr>
            <p:ph idx="1"/>
          </p:nvPr>
        </p:nvSpPr>
        <p:spPr>
          <a:xfrm>
            <a:off x="1451579" y="1240077"/>
            <a:ext cx="6034827" cy="4916465"/>
          </a:xfrm>
        </p:spPr>
        <p:txBody>
          <a:bodyPr anchor="t">
            <a:normAutofit/>
          </a:bodyPr>
          <a:lstStyle/>
          <a:p>
            <a:pPr marL="0" indent="0">
              <a:buNone/>
            </a:pPr>
            <a:r>
              <a:rPr lang="en-US" sz="1800" u="sng">
                <a:latin typeface="Bell MT" panose="02020503060305020303" pitchFamily="18" charset="0"/>
              </a:rPr>
              <a:t>Price  </a:t>
            </a:r>
          </a:p>
          <a:p>
            <a:pPr>
              <a:buFont typeface="Wingdings" panose="05000000000000000000" pitchFamily="2" charset="2"/>
              <a:buChar char="Ø"/>
            </a:pPr>
            <a:r>
              <a:rPr lang="en-GB" sz="1800">
                <a:latin typeface="Bell MT" panose="02020503060305020303" pitchFamily="18" charset="0"/>
              </a:rPr>
              <a:t>That refer price the book . </a:t>
            </a:r>
          </a:p>
          <a:p>
            <a:pPr>
              <a:buFont typeface="Wingdings" panose="05000000000000000000" pitchFamily="2" charset="2"/>
              <a:buChar char="Ø"/>
            </a:pPr>
            <a:r>
              <a:rPr lang="en-GB" sz="1800">
                <a:latin typeface="Bell MT" panose="02020503060305020303" pitchFamily="18" charset="0"/>
              </a:rPr>
              <a:t>There is 8987record .</a:t>
            </a:r>
          </a:p>
          <a:p>
            <a:pPr>
              <a:buFont typeface="Wingdings" panose="05000000000000000000" pitchFamily="2" charset="2"/>
              <a:buChar char="Ø"/>
            </a:pPr>
            <a:r>
              <a:rPr lang="en-GB" sz="1800">
                <a:latin typeface="Bell MT" panose="02020503060305020303" pitchFamily="18" charset="0"/>
              </a:rPr>
              <a:t>There is numeric type of record.</a:t>
            </a:r>
          </a:p>
          <a:p>
            <a:pPr marL="0" indent="0">
              <a:buNone/>
            </a:pPr>
            <a:r>
              <a:rPr lang="en-GB" sz="1800"/>
              <a:t>.</a:t>
            </a:r>
          </a:p>
          <a:p>
            <a:pPr marL="0" indent="0">
              <a:buNone/>
            </a:pPr>
            <a:endParaRPr lang="en-US" sz="1800"/>
          </a:p>
        </p:txBody>
      </p:sp>
    </p:spTree>
    <p:extLst>
      <p:ext uri="{BB962C8B-B14F-4D97-AF65-F5344CB8AC3E}">
        <p14:creationId xmlns:p14="http://schemas.microsoft.com/office/powerpoint/2010/main" val="350390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5561EC0A-4DF8-4CEF-9250-95E7F18180C6}"/>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a:t>Clean dataset</a:t>
            </a:r>
          </a:p>
        </p:txBody>
      </p:sp>
      <p:sp>
        <p:nvSpPr>
          <p:cNvPr id="3" name="Content Placeholder 2">
            <a:extLst>
              <a:ext uri="{FF2B5EF4-FFF2-40B4-BE49-F238E27FC236}">
                <a16:creationId xmlns:a16="http://schemas.microsoft.com/office/drawing/2014/main" id="{B43D65AF-4E1F-495B-B8E4-DC9E0D6C512A}"/>
              </a:ext>
            </a:extLst>
          </p:cNvPr>
          <p:cNvSpPr>
            <a:spLocks noGrp="1"/>
          </p:cNvSpPr>
          <p:nvPr>
            <p:ph idx="1"/>
          </p:nvPr>
        </p:nvSpPr>
        <p:spPr>
          <a:xfrm>
            <a:off x="1452617" y="3531204"/>
            <a:ext cx="4171479" cy="1610643"/>
          </a:xfrm>
        </p:spPr>
        <p:txBody>
          <a:bodyPr vert="horz" lIns="91440" tIns="91440" rIns="91440" bIns="91440" rtlCol="0">
            <a:normAutofit/>
          </a:bodyPr>
          <a:lstStyle/>
          <a:p>
            <a:pPr marL="0" indent="0">
              <a:buNone/>
            </a:pPr>
            <a:r>
              <a:rPr lang="en-US" sz="1600" cap="all"/>
              <a:t>Firstly, I tried to clean mistake by edit text, For each column .</a:t>
            </a:r>
          </a:p>
        </p:txBody>
      </p:sp>
      <p:cxnSp>
        <p:nvCxnSpPr>
          <p:cNvPr id="21" name="Straight Connector 20">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Picture 3">
            <a:extLst>
              <a:ext uri="{FF2B5EF4-FFF2-40B4-BE49-F238E27FC236}">
                <a16:creationId xmlns:a16="http://schemas.microsoft.com/office/drawing/2014/main" id="{C0F4B0F8-903F-4028-A255-D3B28FAFCBDD}"/>
              </a:ext>
            </a:extLst>
          </p:cNvPr>
          <p:cNvPicPr/>
          <p:nvPr/>
        </p:nvPicPr>
        <p:blipFill rotWithShape="1">
          <a:blip r:embed="rId3"/>
          <a:srcRect l="1" t="-598" r="52724" b="42621"/>
          <a:stretch/>
        </p:blipFill>
        <p:spPr>
          <a:xfrm>
            <a:off x="6094411" y="1425016"/>
            <a:ext cx="4960442" cy="3421895"/>
          </a:xfrm>
          <a:prstGeom prst="rect">
            <a:avLst/>
          </a:prstGeom>
        </p:spPr>
      </p:pic>
      <p:pic>
        <p:nvPicPr>
          <p:cNvPr id="23" name="Picture 22">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248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1E8EC89-86BC-4558-B010-53DF36A5A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CCCDDFF-B9CC-494C-8BEE-2451CD79A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352371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32844AEB-56C3-4312-866A-429D8056E288}"/>
              </a:ext>
            </a:extLst>
          </p:cNvPr>
          <p:cNvSpPr>
            <a:spLocks noGrp="1"/>
          </p:cNvSpPr>
          <p:nvPr>
            <p:ph type="title"/>
          </p:nvPr>
        </p:nvSpPr>
        <p:spPr>
          <a:xfrm>
            <a:off x="1451580" y="804519"/>
            <a:ext cx="3525184" cy="1049235"/>
          </a:xfrm>
        </p:spPr>
        <p:txBody>
          <a:bodyPr>
            <a:normAutofit/>
          </a:bodyPr>
          <a:lstStyle/>
          <a:p>
            <a:r>
              <a:rPr lang="en-GB"/>
              <a:t>Clean dataset</a:t>
            </a:r>
            <a:endParaRPr lang="en-US"/>
          </a:p>
        </p:txBody>
      </p:sp>
      <p:sp>
        <p:nvSpPr>
          <p:cNvPr id="14" name="Rectangle 13">
            <a:extLst>
              <a:ext uri="{FF2B5EF4-FFF2-40B4-BE49-F238E27FC236}">
                <a16:creationId xmlns:a16="http://schemas.microsoft.com/office/drawing/2014/main" id="{54977EF3-E0BF-4719-9C15-8564B7D68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E8B1AE44-A67B-49D2-ADFA-5256BE37E919}"/>
              </a:ext>
            </a:extLst>
          </p:cNvPr>
          <p:cNvSpPr>
            <a:spLocks noGrp="1"/>
          </p:cNvSpPr>
          <p:nvPr>
            <p:ph idx="1"/>
          </p:nvPr>
        </p:nvSpPr>
        <p:spPr>
          <a:xfrm>
            <a:off x="1451580" y="2015732"/>
            <a:ext cx="3525184" cy="3450613"/>
          </a:xfrm>
        </p:spPr>
        <p:txBody>
          <a:bodyPr>
            <a:normAutofit/>
          </a:bodyPr>
          <a:lstStyle/>
          <a:p>
            <a:pPr>
              <a:buFont typeface="Wingdings" panose="05000000000000000000" pitchFamily="2" charset="2"/>
              <a:buChar char="Ø"/>
            </a:pPr>
            <a:r>
              <a:rPr lang="en-US">
                <a:latin typeface="AngsanaUPC" panose="02020603050405020304" pitchFamily="18" charset="-34"/>
                <a:cs typeface="AngsanaUPC" panose="02020603050405020304" pitchFamily="18" charset="-34"/>
              </a:rPr>
              <a:t>As a result of using “ edit cell” was some mistakes so , I tried use “cluster”  .</a:t>
            </a:r>
          </a:p>
          <a:p>
            <a:pPr>
              <a:buFont typeface="Wingdings" panose="05000000000000000000" pitchFamily="2" charset="2"/>
              <a:buChar char="Ø"/>
            </a:pPr>
            <a:r>
              <a:rPr lang="en-US">
                <a:latin typeface="AngsanaUPC" panose="02020603050405020304" pitchFamily="18" charset="-34"/>
                <a:cs typeface="AngsanaUPC" panose="02020603050405020304" pitchFamily="18" charset="-34"/>
              </a:rPr>
              <a:t>I found it more easy and more effective  in editing for each column</a:t>
            </a:r>
          </a:p>
          <a:p>
            <a:pPr>
              <a:buFont typeface="Wingdings" panose="05000000000000000000" pitchFamily="2" charset="2"/>
              <a:buChar char="Ø"/>
            </a:pPr>
            <a:endParaRPr lang="en-US">
              <a:latin typeface="AngsanaUPC" panose="02020603050405020304" pitchFamily="18" charset="-34"/>
              <a:cs typeface="AngsanaUPC" panose="02020603050405020304" pitchFamily="18" charset="-34"/>
            </a:endParaRPr>
          </a:p>
        </p:txBody>
      </p:sp>
      <p:pic>
        <p:nvPicPr>
          <p:cNvPr id="4" name="Picture 3">
            <a:extLst>
              <a:ext uri="{FF2B5EF4-FFF2-40B4-BE49-F238E27FC236}">
                <a16:creationId xmlns:a16="http://schemas.microsoft.com/office/drawing/2014/main" id="{47E110FA-8CF6-4BC3-B191-89F84F12E3FB}"/>
              </a:ext>
            </a:extLst>
          </p:cNvPr>
          <p:cNvPicPr/>
          <p:nvPr/>
        </p:nvPicPr>
        <p:blipFill rotWithShape="1">
          <a:blip r:embed="rId2"/>
          <a:srcRect l="17071" t="17493" r="17655" b="9773"/>
          <a:stretch/>
        </p:blipFill>
        <p:spPr>
          <a:xfrm>
            <a:off x="5456640" y="2126843"/>
            <a:ext cx="2964032" cy="1857815"/>
          </a:xfrm>
          <a:prstGeom prst="rect">
            <a:avLst/>
          </a:prstGeom>
        </p:spPr>
      </p:pic>
      <p:pic>
        <p:nvPicPr>
          <p:cNvPr id="5" name="Picture 4">
            <a:extLst>
              <a:ext uri="{FF2B5EF4-FFF2-40B4-BE49-F238E27FC236}">
                <a16:creationId xmlns:a16="http://schemas.microsoft.com/office/drawing/2014/main" id="{418104C0-E4C3-48AC-8521-252A6EB3BEDB}"/>
              </a:ext>
            </a:extLst>
          </p:cNvPr>
          <p:cNvPicPr/>
          <p:nvPr/>
        </p:nvPicPr>
        <p:blipFill rotWithShape="1">
          <a:blip r:embed="rId3"/>
          <a:srcRect l="16607" t="12758" r="16818"/>
          <a:stretch/>
        </p:blipFill>
        <p:spPr>
          <a:xfrm>
            <a:off x="8584396" y="1962799"/>
            <a:ext cx="2964033" cy="2184842"/>
          </a:xfrm>
          <a:prstGeom prst="rect">
            <a:avLst/>
          </a:prstGeom>
        </p:spPr>
      </p:pic>
      <p:pic>
        <p:nvPicPr>
          <p:cNvPr id="16" name="Picture 15">
            <a:extLst>
              <a:ext uri="{FF2B5EF4-FFF2-40B4-BE49-F238E27FC236}">
                <a16:creationId xmlns:a16="http://schemas.microsoft.com/office/drawing/2014/main" id="{A5DC397C-2B77-4200-B02F-47CA26CA2A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13AFA304-05B8-441F-BA73-B92E08BD6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793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F93B-9F2D-4326-A6AA-130CA913C4F1}"/>
              </a:ext>
            </a:extLst>
          </p:cNvPr>
          <p:cNvSpPr>
            <a:spLocks noGrp="1"/>
          </p:cNvSpPr>
          <p:nvPr>
            <p:ph type="title"/>
          </p:nvPr>
        </p:nvSpPr>
        <p:spPr>
          <a:xfrm>
            <a:off x="1451579" y="804519"/>
            <a:ext cx="9603275" cy="1049235"/>
          </a:xfrm>
        </p:spPr>
        <p:txBody>
          <a:bodyPr>
            <a:normAutofit/>
          </a:bodyPr>
          <a:lstStyle/>
          <a:p>
            <a:r>
              <a:rPr lang="en-GB"/>
              <a:t>Clean dataset</a:t>
            </a:r>
            <a:endParaRPr lang="en-US"/>
          </a:p>
        </p:txBody>
      </p:sp>
      <p:sp>
        <p:nvSpPr>
          <p:cNvPr id="3" name="Content Placeholder 2">
            <a:extLst>
              <a:ext uri="{FF2B5EF4-FFF2-40B4-BE49-F238E27FC236}">
                <a16:creationId xmlns:a16="http://schemas.microsoft.com/office/drawing/2014/main" id="{EA27C14C-B5AB-4C85-9941-6CECEE30C2BB}"/>
              </a:ext>
            </a:extLst>
          </p:cNvPr>
          <p:cNvSpPr>
            <a:spLocks noGrp="1"/>
          </p:cNvSpPr>
          <p:nvPr>
            <p:ph idx="1"/>
          </p:nvPr>
        </p:nvSpPr>
        <p:spPr>
          <a:xfrm>
            <a:off x="1451579" y="2015734"/>
            <a:ext cx="4162555" cy="3450613"/>
          </a:xfrm>
        </p:spPr>
        <p:txBody>
          <a:bodyPr>
            <a:normAutofit/>
          </a:bodyPr>
          <a:lstStyle/>
          <a:p>
            <a:r>
              <a:rPr lang="en-US">
                <a:latin typeface="AngsanaUPC" panose="02020603050405020304" pitchFamily="18" charset="-34"/>
                <a:cs typeface="AngsanaUPC" panose="02020603050405020304" pitchFamily="18" charset="-34"/>
              </a:rPr>
              <a:t>Secondly , I converted from text value to numeric value. </a:t>
            </a:r>
          </a:p>
          <a:p>
            <a:pPr marL="0" indent="0">
              <a:buNone/>
            </a:pPr>
            <a:r>
              <a:rPr lang="en-US">
                <a:latin typeface="AngsanaUPC" panose="02020603050405020304" pitchFamily="18" charset="-34"/>
                <a:cs typeface="AngsanaUPC" panose="02020603050405020304" pitchFamily="18" charset="-34"/>
              </a:rPr>
              <a:t>By &gt;&gt; edit cell&gt;&gt;transform&gt;&gt;to Number(value).</a:t>
            </a:r>
          </a:p>
          <a:p>
            <a:pPr marL="0" indent="0">
              <a:buNone/>
            </a:pPr>
            <a:endParaRPr lang="en-US">
              <a:latin typeface="AngsanaUPC" panose="02020603050405020304" pitchFamily="18" charset="-34"/>
              <a:cs typeface="AngsanaUPC" panose="02020603050405020304" pitchFamily="18" charset="-34"/>
            </a:endParaRPr>
          </a:p>
        </p:txBody>
      </p:sp>
      <p:pic>
        <p:nvPicPr>
          <p:cNvPr id="5" name="Picture 4">
            <a:extLst>
              <a:ext uri="{FF2B5EF4-FFF2-40B4-BE49-F238E27FC236}">
                <a16:creationId xmlns:a16="http://schemas.microsoft.com/office/drawing/2014/main" id="{EB75894F-B7CB-40E2-82FB-3A1387EA6ADF}"/>
              </a:ext>
            </a:extLst>
          </p:cNvPr>
          <p:cNvPicPr>
            <a:picLocks noChangeAspect="1"/>
          </p:cNvPicPr>
          <p:nvPr/>
        </p:nvPicPr>
        <p:blipFill rotWithShape="1">
          <a:blip r:embed="rId2"/>
          <a:srcRect l="9922" t="19167" r="10000" b="19722"/>
          <a:stretch/>
        </p:blipFill>
        <p:spPr>
          <a:xfrm>
            <a:off x="6094411" y="2676361"/>
            <a:ext cx="4960443" cy="2129358"/>
          </a:xfrm>
          <a:prstGeom prst="rect">
            <a:avLst/>
          </a:prstGeom>
        </p:spPr>
      </p:pic>
    </p:spTree>
    <p:extLst>
      <p:ext uri="{BB962C8B-B14F-4D97-AF65-F5344CB8AC3E}">
        <p14:creationId xmlns:p14="http://schemas.microsoft.com/office/powerpoint/2010/main" val="2837816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EA31A-5DC6-44DC-868F-27C0C0665A15}"/>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a:t>Clean dataset</a:t>
            </a:r>
          </a:p>
        </p:txBody>
      </p:sp>
      <p:sp>
        <p:nvSpPr>
          <p:cNvPr id="6" name="Content Placeholder 2">
            <a:extLst>
              <a:ext uri="{FF2B5EF4-FFF2-40B4-BE49-F238E27FC236}">
                <a16:creationId xmlns:a16="http://schemas.microsoft.com/office/drawing/2014/main" id="{FEB765DC-9E79-410C-905D-1279DFD95A38}"/>
              </a:ext>
            </a:extLst>
          </p:cNvPr>
          <p:cNvSpPr txBox="1">
            <a:spLocks/>
          </p:cNvSpPr>
          <p:nvPr/>
        </p:nvSpPr>
        <p:spPr>
          <a:xfrm>
            <a:off x="1451579" y="2015734"/>
            <a:ext cx="4162555" cy="3450613"/>
          </a:xfrm>
          <a:prstGeom prst="rect">
            <a:avLst/>
          </a:prstGeom>
        </p:spPr>
        <p:txBody>
          <a:bodyPr vert="horz" lIns="91440" tIns="45720" rIns="91440" bIns="45720" rtlCol="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228600">
              <a:lnSpc>
                <a:spcPct val="120000"/>
              </a:lnSpc>
              <a:buFont typeface="Arial" panose="020B0604020202020204" pitchFamily="34" charset="0"/>
              <a:buChar char="•"/>
            </a:pPr>
            <a:r>
              <a:rPr lang="en-US">
                <a:solidFill>
                  <a:schemeClr val="tx1"/>
                </a:solidFill>
              </a:rPr>
              <a:t>Minimum year =1990</a:t>
            </a:r>
          </a:p>
          <a:p>
            <a:pPr indent="-228600">
              <a:lnSpc>
                <a:spcPct val="120000"/>
              </a:lnSpc>
              <a:buFont typeface="Arial" panose="020B0604020202020204" pitchFamily="34" charset="0"/>
              <a:buChar char="•"/>
            </a:pPr>
            <a:r>
              <a:rPr lang="en-US">
                <a:solidFill>
                  <a:schemeClr val="tx1"/>
                </a:solidFill>
              </a:rPr>
              <a:t>By&gt;&gt; select 0&gt;&gt; write 1990 &gt;&gt;apply to all.</a:t>
            </a:r>
          </a:p>
        </p:txBody>
      </p:sp>
      <p:pic>
        <p:nvPicPr>
          <p:cNvPr id="5" name="Content Placeholder 4">
            <a:extLst>
              <a:ext uri="{FF2B5EF4-FFF2-40B4-BE49-F238E27FC236}">
                <a16:creationId xmlns:a16="http://schemas.microsoft.com/office/drawing/2014/main" id="{CCC57BD3-C7E5-44D5-9086-81F65199D11A}"/>
              </a:ext>
            </a:extLst>
          </p:cNvPr>
          <p:cNvPicPr>
            <a:picLocks noGrp="1" noChangeAspect="1"/>
          </p:cNvPicPr>
          <p:nvPr>
            <p:ph idx="1"/>
          </p:nvPr>
        </p:nvPicPr>
        <p:blipFill rotWithShape="1">
          <a:blip r:embed="rId2"/>
          <a:srcRect l="49549" t="12073" b="22077"/>
          <a:stretch/>
        </p:blipFill>
        <p:spPr>
          <a:xfrm>
            <a:off x="6224687" y="2015734"/>
            <a:ext cx="4699891" cy="3450613"/>
          </a:xfrm>
          <a:prstGeom prst="rect">
            <a:avLst/>
          </a:prstGeom>
        </p:spPr>
      </p:pic>
    </p:spTree>
    <p:extLst>
      <p:ext uri="{BB962C8B-B14F-4D97-AF65-F5344CB8AC3E}">
        <p14:creationId xmlns:p14="http://schemas.microsoft.com/office/powerpoint/2010/main" val="3659122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0E8317B6-C43E-42BE-9E84-1E3F78F2C39C}"/>
              </a:ext>
            </a:extLst>
          </p:cNvPr>
          <p:cNvSpPr>
            <a:spLocks noGrp="1"/>
          </p:cNvSpPr>
          <p:nvPr>
            <p:ph type="title"/>
          </p:nvPr>
        </p:nvSpPr>
        <p:spPr>
          <a:xfrm>
            <a:off x="1451579" y="2303047"/>
            <a:ext cx="3272093" cy="2674198"/>
          </a:xfrm>
        </p:spPr>
        <p:txBody>
          <a:bodyPr anchor="t">
            <a:normAutofit/>
          </a:bodyPr>
          <a:lstStyle/>
          <a:p>
            <a:r>
              <a:rPr lang="en-US" dirty="0"/>
              <a:t>T-test (price T-test)</a:t>
            </a:r>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21B9F68-439C-4636-AB78-5F57425B6722}"/>
              </a:ext>
            </a:extLst>
          </p:cNvPr>
          <p:cNvGraphicFramePr>
            <a:graphicFrameLocks noGrp="1"/>
          </p:cNvGraphicFramePr>
          <p:nvPr>
            <p:ph idx="1"/>
            <p:extLst>
              <p:ext uri="{D42A27DB-BD31-4B8C-83A1-F6EECF244321}">
                <p14:modId xmlns:p14="http://schemas.microsoft.com/office/powerpoint/2010/main" val="2120952086"/>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1750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BB14454-D00C-4958-BB39-F5F9F3AC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28A657A7-C4E5-425B-98FA-BB817FF7BF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8029" y="1847088"/>
            <a:ext cx="352036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1ABCFAD-B14D-4016-AF67-1D097EB1212F}"/>
              </a:ext>
            </a:extLst>
          </p:cNvPr>
          <p:cNvSpPr>
            <a:spLocks noGrp="1"/>
          </p:cNvSpPr>
          <p:nvPr>
            <p:ph type="title"/>
          </p:nvPr>
        </p:nvSpPr>
        <p:spPr>
          <a:xfrm>
            <a:off x="7218030" y="804520"/>
            <a:ext cx="3520367" cy="1049235"/>
          </a:xfrm>
        </p:spPr>
        <p:txBody>
          <a:bodyPr>
            <a:normAutofit/>
          </a:bodyPr>
          <a:lstStyle/>
          <a:p>
            <a:r>
              <a:rPr lang="en-US" dirty="0"/>
              <a:t>T-test (price T-test)</a:t>
            </a:r>
          </a:p>
        </p:txBody>
      </p:sp>
      <p:sp>
        <p:nvSpPr>
          <p:cNvPr id="14" name="Rectangle 13">
            <a:extLst>
              <a:ext uri="{FF2B5EF4-FFF2-40B4-BE49-F238E27FC236}">
                <a16:creationId xmlns:a16="http://schemas.microsoft.com/office/drawing/2014/main" id="{A1084370-0E70-4003-9787-3490FCC20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16" name="Group 15">
            <a:extLst>
              <a:ext uri="{FF2B5EF4-FFF2-40B4-BE49-F238E27FC236}">
                <a16:creationId xmlns:a16="http://schemas.microsoft.com/office/drawing/2014/main" id="{2B7C66D2-22E8-4E8F-829B-050BFA7C86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7" y="482171"/>
            <a:ext cx="6104331" cy="5149101"/>
            <a:chOff x="7463259" y="583365"/>
            <a:chExt cx="6104330" cy="5181928"/>
          </a:xfrm>
        </p:grpSpPr>
        <p:sp>
          <p:nvSpPr>
            <p:cNvPr id="17" name="Rectangle 16">
              <a:extLst>
                <a:ext uri="{FF2B5EF4-FFF2-40B4-BE49-F238E27FC236}">
                  <a16:creationId xmlns:a16="http://schemas.microsoft.com/office/drawing/2014/main" id="{F0B78D6F-1F61-4DBB-8F5A-934BB850D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610433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3EA261D-1F8C-4BE5-8586-3C1CC5CE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5471354"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13D4286B-CF27-4389-B2A3-6F76B68B7BC2}"/>
              </a:ext>
            </a:extLst>
          </p:cNvPr>
          <p:cNvPicPr/>
          <p:nvPr/>
        </p:nvPicPr>
        <p:blipFill rotWithShape="1">
          <a:blip r:embed="rId2"/>
          <a:srcRect r="29798"/>
          <a:stretch/>
        </p:blipFill>
        <p:spPr>
          <a:xfrm>
            <a:off x="1271223" y="1116345"/>
            <a:ext cx="4825148" cy="3866172"/>
          </a:xfrm>
          <a:prstGeom prst="rect">
            <a:avLst/>
          </a:prstGeom>
        </p:spPr>
      </p:pic>
      <p:sp>
        <p:nvSpPr>
          <p:cNvPr id="3" name="Content Placeholder 2">
            <a:extLst>
              <a:ext uri="{FF2B5EF4-FFF2-40B4-BE49-F238E27FC236}">
                <a16:creationId xmlns:a16="http://schemas.microsoft.com/office/drawing/2014/main" id="{22FF3D37-EFF1-4689-9B5E-614048C4184A}"/>
              </a:ext>
            </a:extLst>
          </p:cNvPr>
          <p:cNvSpPr>
            <a:spLocks noGrp="1"/>
          </p:cNvSpPr>
          <p:nvPr>
            <p:ph idx="1"/>
          </p:nvPr>
        </p:nvSpPr>
        <p:spPr>
          <a:xfrm>
            <a:off x="7218029" y="2015732"/>
            <a:ext cx="3520368" cy="3450613"/>
          </a:xfrm>
        </p:spPr>
        <p:txBody>
          <a:bodyPr>
            <a:normAutofit/>
          </a:bodyPr>
          <a:lstStyle/>
          <a:p>
            <a:r>
              <a:rPr lang="en-US" dirty="0">
                <a:cs typeface="+mj-cs"/>
              </a:rPr>
              <a:t>Second, we show some records .</a:t>
            </a:r>
          </a:p>
          <a:p>
            <a:r>
              <a:rPr lang="en-US" dirty="0">
                <a:cs typeface="+mj-cs"/>
              </a:rPr>
              <a:t>And we calculated 5 summary number for price.</a:t>
            </a:r>
            <a:br>
              <a:rPr lang="ar-EG" b="0" i="0" dirty="0">
                <a:effectLst/>
                <a:latin typeface="Roboto"/>
                <a:cs typeface="+mj-cs"/>
              </a:rPr>
            </a:br>
            <a:endParaRPr lang="ar-EG" b="0" i="0" dirty="0">
              <a:effectLst/>
              <a:latin typeface="Roboto"/>
              <a:cs typeface="+mj-cs"/>
            </a:endParaRPr>
          </a:p>
        </p:txBody>
      </p:sp>
      <p:pic>
        <p:nvPicPr>
          <p:cNvPr id="20" name="Picture 19">
            <a:extLst>
              <a:ext uri="{FF2B5EF4-FFF2-40B4-BE49-F238E27FC236}">
                <a16:creationId xmlns:a16="http://schemas.microsoft.com/office/drawing/2014/main" id="{3635D2BC-4EDA-4A3E-83BF-035608099B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2" name="Straight Connector 21">
            <a:extLst>
              <a:ext uri="{FF2B5EF4-FFF2-40B4-BE49-F238E27FC236}">
                <a16:creationId xmlns:a16="http://schemas.microsoft.com/office/drawing/2014/main" id="{A3C86EB9-7FA9-42F7-B348-A7FD17436A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599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1E086C62-2222-48AC-8864-60CB58A37B65}"/>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600"/>
              <a:t>T-test (price T-test)</a:t>
            </a:r>
          </a:p>
        </p:txBody>
      </p:sp>
      <p:sp>
        <p:nvSpPr>
          <p:cNvPr id="3" name="Content Placeholder 2">
            <a:extLst>
              <a:ext uri="{FF2B5EF4-FFF2-40B4-BE49-F238E27FC236}">
                <a16:creationId xmlns:a16="http://schemas.microsoft.com/office/drawing/2014/main" id="{29E55E23-CD27-4843-996D-F4CFCD421C60}"/>
              </a:ext>
            </a:extLst>
          </p:cNvPr>
          <p:cNvSpPr>
            <a:spLocks noGrp="1"/>
          </p:cNvSpPr>
          <p:nvPr>
            <p:ph idx="1"/>
          </p:nvPr>
        </p:nvSpPr>
        <p:spPr>
          <a:xfrm>
            <a:off x="659302" y="3531204"/>
            <a:ext cx="2823919" cy="1610643"/>
          </a:xfrm>
        </p:spPr>
        <p:txBody>
          <a:bodyPr vert="horz" lIns="91440" tIns="91440" rIns="91440" bIns="91440" rtlCol="0">
            <a:normAutofit/>
          </a:bodyPr>
          <a:lstStyle/>
          <a:p>
            <a:pPr marL="0" indent="0">
              <a:buNone/>
            </a:pPr>
            <a:r>
              <a:rPr lang="en-US" sz="1600" cap="all"/>
              <a:t>Third, we calculated t test for price.</a:t>
            </a:r>
          </a:p>
        </p:txBody>
      </p:sp>
      <p:cxnSp>
        <p:nvCxnSpPr>
          <p:cNvPr id="21" name="Straight Connector 20">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3" name="Group 22">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4" name="Rectangle 23">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DDFD3F2-C332-40EF-9FC1-D2C1BA06C920}"/>
              </a:ext>
            </a:extLst>
          </p:cNvPr>
          <p:cNvPicPr/>
          <p:nvPr/>
        </p:nvPicPr>
        <p:blipFill rotWithShape="1">
          <a:blip r:embed="rId3"/>
          <a:srcRect t="75641" r="74039" b="4701"/>
          <a:stretch/>
        </p:blipFill>
        <p:spPr>
          <a:xfrm>
            <a:off x="4618374" y="1711383"/>
            <a:ext cx="6282919" cy="2676095"/>
          </a:xfrm>
          <a:prstGeom prst="rect">
            <a:avLst/>
          </a:prstGeom>
        </p:spPr>
      </p:pic>
      <p:pic>
        <p:nvPicPr>
          <p:cNvPr id="29" name="Picture 28">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1" name="Straight Connector 30">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896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0216D9FD-860F-4F5C-8D9B-CE7002071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07E1B4-0249-4A49-84AE-20D4884187EA}"/>
              </a:ext>
            </a:extLst>
          </p:cNvPr>
          <p:cNvSpPr>
            <a:spLocks noGrp="1"/>
          </p:cNvSpPr>
          <p:nvPr>
            <p:ph type="title"/>
          </p:nvPr>
        </p:nvSpPr>
        <p:spPr>
          <a:xfrm>
            <a:off x="882651" y="977028"/>
            <a:ext cx="3333410" cy="5237503"/>
          </a:xfrm>
        </p:spPr>
        <p:txBody>
          <a:bodyPr anchor="ctr">
            <a:normAutofit/>
          </a:bodyPr>
          <a:lstStyle/>
          <a:p>
            <a:r>
              <a:rPr lang="en-GB"/>
              <a:t>Describe of Dataset</a:t>
            </a:r>
            <a:endParaRPr lang="en-US"/>
          </a:p>
        </p:txBody>
      </p:sp>
      <p:sp>
        <p:nvSpPr>
          <p:cNvPr id="23" name="Rectangle 9">
            <a:extLst>
              <a:ext uri="{FF2B5EF4-FFF2-40B4-BE49-F238E27FC236}">
                <a16:creationId xmlns:a16="http://schemas.microsoft.com/office/drawing/2014/main" id="{8D074069-7026-466C-B495-20FB9578C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993" y="0"/>
            <a:ext cx="7538007" cy="6858000"/>
          </a:xfrm>
          <a:prstGeom prst="rect">
            <a:avLst/>
          </a:prstGeom>
          <a:solidFill>
            <a:schemeClr val="tx2"/>
          </a:solidFill>
          <a:ln w="6350">
            <a:noFill/>
          </a:ln>
          <a:effectLst/>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4" name="Rectangle 11">
            <a:extLst>
              <a:ext uri="{FF2B5EF4-FFF2-40B4-BE49-F238E27FC236}">
                <a16:creationId xmlns:a16="http://schemas.microsoft.com/office/drawing/2014/main" id="{C1685D80-4D5A-471F-9215-651424F47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787" y="0"/>
            <a:ext cx="164592" cy="6858000"/>
          </a:xfrm>
          <a:prstGeom prst="rect">
            <a:avLst/>
          </a:prstGeom>
          <a:solidFill>
            <a:schemeClr val="accent2"/>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CDF4E8-0E3B-4A4B-ABAB-87D697B326D8}"/>
              </a:ext>
            </a:extLst>
          </p:cNvPr>
          <p:cNvSpPr>
            <a:spLocks noGrp="1"/>
          </p:cNvSpPr>
          <p:nvPr>
            <p:ph idx="1"/>
          </p:nvPr>
        </p:nvSpPr>
        <p:spPr>
          <a:xfrm>
            <a:off x="5791954" y="977029"/>
            <a:ext cx="5428789" cy="5237503"/>
          </a:xfrm>
        </p:spPr>
        <p:txBody>
          <a:bodyPr anchor="ctr">
            <a:normAutofit/>
          </a:bodyPr>
          <a:lstStyle/>
          <a:p>
            <a:r>
              <a:rPr lang="en-US">
                <a:solidFill>
                  <a:schemeClr val="bg1"/>
                </a:solidFill>
                <a:latin typeface="+mj-lt"/>
              </a:rPr>
              <a:t>The following information is a section classification of books in a public library, the classification was based on a table divided into the name of the book and a summary of the main information in terms of the author and the year of publication and the administrative classification of the general and detailed book and the price of the book</a:t>
            </a:r>
          </a:p>
        </p:txBody>
      </p:sp>
    </p:spTree>
    <p:extLst>
      <p:ext uri="{BB962C8B-B14F-4D97-AF65-F5344CB8AC3E}">
        <p14:creationId xmlns:p14="http://schemas.microsoft.com/office/powerpoint/2010/main" val="144015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C84683A7-5AB6-44C7-98CD-F751B77D833F}"/>
              </a:ext>
            </a:extLst>
          </p:cNvPr>
          <p:cNvSpPr>
            <a:spLocks noGrp="1"/>
          </p:cNvSpPr>
          <p:nvPr>
            <p:ph type="title"/>
          </p:nvPr>
        </p:nvSpPr>
        <p:spPr>
          <a:xfrm>
            <a:off x="1451580" y="804520"/>
            <a:ext cx="3530157" cy="1049235"/>
          </a:xfrm>
        </p:spPr>
        <p:txBody>
          <a:bodyPr vert="horz" lIns="91440" tIns="45720" rIns="91440" bIns="45720" rtlCol="0" anchor="t">
            <a:normAutofit/>
          </a:bodyPr>
          <a:lstStyle/>
          <a:p>
            <a:r>
              <a:rPr lang="en-US" dirty="0"/>
              <a:t>Visualization (price) </a:t>
            </a:r>
          </a:p>
        </p:txBody>
      </p:sp>
      <p:sp>
        <p:nvSpPr>
          <p:cNvPr id="14" name="Rectangle 13">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Content Placeholder 2">
            <a:extLst>
              <a:ext uri="{FF2B5EF4-FFF2-40B4-BE49-F238E27FC236}">
                <a16:creationId xmlns:a16="http://schemas.microsoft.com/office/drawing/2014/main" id="{AF0694FD-451D-4B0C-8E59-C9076F10292E}"/>
              </a:ext>
            </a:extLst>
          </p:cNvPr>
          <p:cNvSpPr txBox="1">
            <a:spLocks/>
          </p:cNvSpPr>
          <p:nvPr/>
        </p:nvSpPr>
        <p:spPr>
          <a:xfrm>
            <a:off x="1451581" y="2015732"/>
            <a:ext cx="3526523" cy="3450613"/>
          </a:xfrm>
          <a:prstGeom prst="rect">
            <a:avLst/>
          </a:prstGeom>
        </p:spPr>
        <p:txBody>
          <a:bodyPr vert="horz" lIns="91440" tIns="45720" rIns="91440" bIns="45720" rtlCol="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228600">
              <a:lnSpc>
                <a:spcPct val="120000"/>
              </a:lnSpc>
              <a:buFont typeface="Arial" panose="020B0604020202020204" pitchFamily="34" charset="0"/>
              <a:buChar char="•"/>
            </a:pPr>
            <a:r>
              <a:rPr lang="en-US">
                <a:solidFill>
                  <a:schemeClr val="tx1"/>
                </a:solidFill>
              </a:rPr>
              <a:t>Visualize your data using box plots</a:t>
            </a:r>
          </a:p>
        </p:txBody>
      </p:sp>
      <p:grpSp>
        <p:nvGrpSpPr>
          <p:cNvPr id="16" name="Group 15">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17" name="Rectangle 16">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D76BC76-2F23-473C-A23D-39757CA7F22D}"/>
              </a:ext>
            </a:extLst>
          </p:cNvPr>
          <p:cNvPicPr>
            <a:picLocks noGrp="1"/>
          </p:cNvPicPr>
          <p:nvPr>
            <p:ph idx="1"/>
          </p:nvPr>
        </p:nvPicPr>
        <p:blipFill>
          <a:blip r:embed="rId2"/>
          <a:stretch>
            <a:fillRect/>
          </a:stretch>
        </p:blipFill>
        <p:spPr>
          <a:xfrm>
            <a:off x="6093926" y="1693370"/>
            <a:ext cx="4821551" cy="2712122"/>
          </a:xfrm>
          <a:prstGeom prst="rect">
            <a:avLst/>
          </a:prstGeom>
        </p:spPr>
      </p:pic>
      <p:pic>
        <p:nvPicPr>
          <p:cNvPr id="22" name="Picture 21">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706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701CEC4C-1BC5-468F-BF5E-E6D64889CAFC}"/>
              </a:ext>
            </a:extLst>
          </p:cNvPr>
          <p:cNvSpPr>
            <a:spLocks noGrp="1"/>
          </p:cNvSpPr>
          <p:nvPr>
            <p:ph type="title"/>
          </p:nvPr>
        </p:nvSpPr>
        <p:spPr>
          <a:xfrm>
            <a:off x="1451580" y="804520"/>
            <a:ext cx="3530157" cy="1049235"/>
          </a:xfrm>
        </p:spPr>
        <p:txBody>
          <a:bodyPr vert="horz" lIns="91440" tIns="45720" rIns="91440" bIns="45720" rtlCol="0" anchor="t">
            <a:normAutofit/>
          </a:bodyPr>
          <a:lstStyle/>
          <a:p>
            <a:r>
              <a:rPr lang="en-US" dirty="0"/>
              <a:t>Visualization (price) </a:t>
            </a:r>
          </a:p>
        </p:txBody>
      </p:sp>
      <p:sp>
        <p:nvSpPr>
          <p:cNvPr id="14" name="Rectangle 13">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Content Placeholder 2">
            <a:extLst>
              <a:ext uri="{FF2B5EF4-FFF2-40B4-BE49-F238E27FC236}">
                <a16:creationId xmlns:a16="http://schemas.microsoft.com/office/drawing/2014/main" id="{142056FB-DBFF-4548-A7F6-4FD7F17C55F0}"/>
              </a:ext>
            </a:extLst>
          </p:cNvPr>
          <p:cNvSpPr txBox="1">
            <a:spLocks/>
          </p:cNvSpPr>
          <p:nvPr/>
        </p:nvSpPr>
        <p:spPr>
          <a:xfrm>
            <a:off x="1451581" y="2015732"/>
            <a:ext cx="3526523" cy="3450613"/>
          </a:xfrm>
          <a:prstGeom prst="rect">
            <a:avLst/>
          </a:prstGeom>
        </p:spPr>
        <p:txBody>
          <a:bodyPr vert="horz" lIns="91440" tIns="45720" rIns="91440" bIns="45720" rtlCol="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228600">
              <a:lnSpc>
                <a:spcPct val="120000"/>
              </a:lnSpc>
              <a:buFont typeface="Arial" panose="020B0604020202020204" pitchFamily="34" charset="0"/>
              <a:buChar char="•"/>
            </a:pPr>
            <a:r>
              <a:rPr lang="en-US">
                <a:solidFill>
                  <a:schemeClr val="tx1"/>
                </a:solidFill>
              </a:rPr>
              <a:t>Visual inspection</a:t>
            </a:r>
          </a:p>
        </p:txBody>
      </p:sp>
      <p:grpSp>
        <p:nvGrpSpPr>
          <p:cNvPr id="16" name="Group 15">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17" name="Rectangle 16">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23DD60C-ACC7-44B6-8D20-4A2DDD4EB2E6}"/>
              </a:ext>
            </a:extLst>
          </p:cNvPr>
          <p:cNvPicPr>
            <a:picLocks noGrp="1"/>
          </p:cNvPicPr>
          <p:nvPr>
            <p:ph idx="1"/>
          </p:nvPr>
        </p:nvPicPr>
        <p:blipFill>
          <a:blip r:embed="rId2"/>
          <a:stretch>
            <a:fillRect/>
          </a:stretch>
        </p:blipFill>
        <p:spPr>
          <a:xfrm>
            <a:off x="6093926" y="1693370"/>
            <a:ext cx="4821551" cy="2712122"/>
          </a:xfrm>
          <a:prstGeom prst="rect">
            <a:avLst/>
          </a:prstGeom>
        </p:spPr>
      </p:pic>
      <p:pic>
        <p:nvPicPr>
          <p:cNvPr id="22" name="Picture 21">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795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9" name="Picture 38">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1" name="Straight Connector 40">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5" name="Rectangle 44">
            <a:extLst>
              <a:ext uri="{FF2B5EF4-FFF2-40B4-BE49-F238E27FC236}">
                <a16:creationId xmlns:a16="http://schemas.microsoft.com/office/drawing/2014/main" id="{315B18DF-1A4F-456F-8E0E-8CFE4C808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334CD9B-39EA-42AE-8A1F-0D40028F3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DF871A0-EE64-4273-B38C-1004B1341A48}"/>
              </a:ext>
            </a:extLst>
          </p:cNvPr>
          <p:cNvSpPr>
            <a:spLocks noGrp="1"/>
          </p:cNvSpPr>
          <p:nvPr>
            <p:ph type="title"/>
          </p:nvPr>
        </p:nvSpPr>
        <p:spPr>
          <a:xfrm>
            <a:off x="1452616" y="962902"/>
            <a:ext cx="3525640" cy="2380828"/>
          </a:xfrm>
        </p:spPr>
        <p:txBody>
          <a:bodyPr vert="horz" lIns="91440" tIns="45720" rIns="91440" bIns="0" rtlCol="0" anchor="b">
            <a:normAutofit/>
          </a:bodyPr>
          <a:lstStyle/>
          <a:p>
            <a:r>
              <a:rPr lang="en-US" sz="3700"/>
              <a:t>Semantic data integration</a:t>
            </a:r>
          </a:p>
        </p:txBody>
      </p:sp>
      <p:cxnSp>
        <p:nvCxnSpPr>
          <p:cNvPr id="49" name="Straight Connector 48">
            <a:extLst>
              <a:ext uri="{FF2B5EF4-FFF2-40B4-BE49-F238E27FC236}">
                <a16:creationId xmlns:a16="http://schemas.microsoft.com/office/drawing/2014/main" id="{E7C3AE2A-04FA-4B67-9C14-0D990CA6AE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352149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51" name="Group 50">
            <a:extLst>
              <a:ext uri="{FF2B5EF4-FFF2-40B4-BE49-F238E27FC236}">
                <a16:creationId xmlns:a16="http://schemas.microsoft.com/office/drawing/2014/main" id="{24C6E9FA-459B-47A6-93ED-A57860553C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52" name="Rectangle 51">
              <a:extLst>
                <a:ext uri="{FF2B5EF4-FFF2-40B4-BE49-F238E27FC236}">
                  <a16:creationId xmlns:a16="http://schemas.microsoft.com/office/drawing/2014/main" id="{47C1C93F-E23C-45AE-9DA2-42554BD6C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18F65DC-4B7C-4988-82E8-131C26140C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Content Placeholder 4" descr="Graphical user interface, text, application&#10;&#10;Description automatically generated">
            <a:extLst>
              <a:ext uri="{FF2B5EF4-FFF2-40B4-BE49-F238E27FC236}">
                <a16:creationId xmlns:a16="http://schemas.microsoft.com/office/drawing/2014/main" id="{8940B77C-5973-4D9A-A7AC-026D145E83C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582" r="4116" b="-3"/>
          <a:stretch/>
        </p:blipFill>
        <p:spPr>
          <a:xfrm>
            <a:off x="6093926" y="1116345"/>
            <a:ext cx="4821551" cy="3866172"/>
          </a:xfrm>
          <a:prstGeom prst="rect">
            <a:avLst/>
          </a:prstGeom>
        </p:spPr>
      </p:pic>
      <p:pic>
        <p:nvPicPr>
          <p:cNvPr id="55" name="Picture 54">
            <a:extLst>
              <a:ext uri="{FF2B5EF4-FFF2-40B4-BE49-F238E27FC236}">
                <a16:creationId xmlns:a16="http://schemas.microsoft.com/office/drawing/2014/main" id="{8E7CFEF1-65E1-4CEE-91CA-B6B73B84BC8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7" name="Straight Connector 56">
            <a:extLst>
              <a:ext uri="{FF2B5EF4-FFF2-40B4-BE49-F238E27FC236}">
                <a16:creationId xmlns:a16="http://schemas.microsoft.com/office/drawing/2014/main" id="{FCA742D8-7814-4F8A-AEF8-1857FB21F0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746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CF7F4E-7EEA-4401-ABC3-458F558B8B7B}"/>
              </a:ext>
            </a:extLst>
          </p:cNvPr>
          <p:cNvSpPr>
            <a:spLocks noGrp="1"/>
          </p:cNvSpPr>
          <p:nvPr>
            <p:ph type="title"/>
          </p:nvPr>
        </p:nvSpPr>
        <p:spPr>
          <a:xfrm>
            <a:off x="8614504" y="1240076"/>
            <a:ext cx="2727813" cy="4584527"/>
          </a:xfrm>
        </p:spPr>
        <p:txBody>
          <a:bodyPr>
            <a:normAutofit/>
          </a:bodyPr>
          <a:lstStyle/>
          <a:p>
            <a:r>
              <a:rPr lang="en-GB">
                <a:solidFill>
                  <a:srgbClr val="FFFFFF"/>
                </a:solidFill>
              </a:rPr>
              <a:t>Describe of Dataset</a:t>
            </a:r>
            <a:endParaRPr lang="en-US">
              <a:solidFill>
                <a:srgbClr val="FFFFFF"/>
              </a:solidFill>
            </a:endParaRPr>
          </a:p>
        </p:txBody>
      </p:sp>
      <p:sp>
        <p:nvSpPr>
          <p:cNvPr id="3" name="Content Placeholder 2">
            <a:extLst>
              <a:ext uri="{FF2B5EF4-FFF2-40B4-BE49-F238E27FC236}">
                <a16:creationId xmlns:a16="http://schemas.microsoft.com/office/drawing/2014/main" id="{32BCBF8F-7149-465F-B484-48A7EA36F722}"/>
              </a:ext>
            </a:extLst>
          </p:cNvPr>
          <p:cNvSpPr>
            <a:spLocks noGrp="1"/>
          </p:cNvSpPr>
          <p:nvPr>
            <p:ph idx="1"/>
          </p:nvPr>
        </p:nvSpPr>
        <p:spPr>
          <a:xfrm>
            <a:off x="1451579" y="1240077"/>
            <a:ext cx="6034827" cy="4916465"/>
          </a:xfrm>
        </p:spPr>
        <p:txBody>
          <a:bodyPr anchor="t">
            <a:normAutofit/>
          </a:bodyPr>
          <a:lstStyle/>
          <a:p>
            <a:pPr marL="0" indent="0">
              <a:buNone/>
            </a:pPr>
            <a:r>
              <a:rPr lang="en-US" sz="1800" u="sng">
                <a:latin typeface="Bell MT" panose="02020503060305020303" pitchFamily="18" charset="0"/>
              </a:rPr>
              <a:t>Title  </a:t>
            </a:r>
          </a:p>
          <a:p>
            <a:pPr>
              <a:buFont typeface="Wingdings" panose="05000000000000000000" pitchFamily="2" charset="2"/>
              <a:buChar char="Ø"/>
            </a:pPr>
            <a:r>
              <a:rPr lang="en-GB" sz="1800">
                <a:latin typeface="Bell MT" panose="02020503060305020303" pitchFamily="18" charset="0"/>
              </a:rPr>
              <a:t> That refer to title of books. </a:t>
            </a:r>
          </a:p>
          <a:p>
            <a:pPr>
              <a:buFont typeface="Wingdings" panose="05000000000000000000" pitchFamily="2" charset="2"/>
              <a:buChar char="Ø"/>
            </a:pPr>
            <a:r>
              <a:rPr lang="en-GB" sz="1800">
                <a:latin typeface="Bell MT" panose="02020503060305020303" pitchFamily="18" charset="0"/>
              </a:rPr>
              <a:t> There is 8987record . </a:t>
            </a:r>
          </a:p>
          <a:p>
            <a:pPr>
              <a:buFont typeface="Wingdings" panose="05000000000000000000" pitchFamily="2" charset="2"/>
              <a:buChar char="Ø"/>
            </a:pPr>
            <a:r>
              <a:rPr lang="en-GB" sz="1800">
                <a:latin typeface="Bell MT" panose="02020503060305020303" pitchFamily="18" charset="0"/>
              </a:rPr>
              <a:t> There is text type of record.</a:t>
            </a:r>
          </a:p>
          <a:p>
            <a:pPr marL="0" indent="0">
              <a:buNone/>
            </a:pPr>
            <a:r>
              <a:rPr lang="en-GB" sz="1800"/>
              <a:t>.</a:t>
            </a:r>
          </a:p>
          <a:p>
            <a:pPr marL="0" indent="0">
              <a:buNone/>
            </a:pPr>
            <a:endParaRPr lang="en-US" sz="1800"/>
          </a:p>
        </p:txBody>
      </p:sp>
    </p:spTree>
    <p:extLst>
      <p:ext uri="{BB962C8B-B14F-4D97-AF65-F5344CB8AC3E}">
        <p14:creationId xmlns:p14="http://schemas.microsoft.com/office/powerpoint/2010/main" val="2360497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CF7F4E-7EEA-4401-ABC3-458F558B8B7B}"/>
              </a:ext>
            </a:extLst>
          </p:cNvPr>
          <p:cNvSpPr>
            <a:spLocks noGrp="1"/>
          </p:cNvSpPr>
          <p:nvPr>
            <p:ph type="title"/>
          </p:nvPr>
        </p:nvSpPr>
        <p:spPr>
          <a:xfrm>
            <a:off x="8614504" y="1240076"/>
            <a:ext cx="2727813" cy="4584527"/>
          </a:xfrm>
        </p:spPr>
        <p:txBody>
          <a:bodyPr>
            <a:normAutofit/>
          </a:bodyPr>
          <a:lstStyle/>
          <a:p>
            <a:r>
              <a:rPr lang="en-GB">
                <a:solidFill>
                  <a:srgbClr val="FFFFFF"/>
                </a:solidFill>
              </a:rPr>
              <a:t>Describe of Dataset</a:t>
            </a:r>
            <a:endParaRPr lang="en-US">
              <a:solidFill>
                <a:srgbClr val="FFFFFF"/>
              </a:solidFill>
            </a:endParaRPr>
          </a:p>
        </p:txBody>
      </p:sp>
      <p:sp>
        <p:nvSpPr>
          <p:cNvPr id="3" name="Content Placeholder 2">
            <a:extLst>
              <a:ext uri="{FF2B5EF4-FFF2-40B4-BE49-F238E27FC236}">
                <a16:creationId xmlns:a16="http://schemas.microsoft.com/office/drawing/2014/main" id="{32BCBF8F-7149-465F-B484-48A7EA36F722}"/>
              </a:ext>
            </a:extLst>
          </p:cNvPr>
          <p:cNvSpPr>
            <a:spLocks noGrp="1"/>
          </p:cNvSpPr>
          <p:nvPr>
            <p:ph idx="1"/>
          </p:nvPr>
        </p:nvSpPr>
        <p:spPr>
          <a:xfrm>
            <a:off x="1451579" y="1240077"/>
            <a:ext cx="6034827" cy="4916465"/>
          </a:xfrm>
        </p:spPr>
        <p:txBody>
          <a:bodyPr vert="horz" lIns="0" tIns="45720" rIns="0" bIns="45720" rtlCol="0" anchor="t">
            <a:normAutofit/>
          </a:bodyPr>
          <a:lstStyle/>
          <a:p>
            <a:pPr marL="0" indent="0">
              <a:buNone/>
            </a:pPr>
            <a:r>
              <a:rPr lang="en-US" sz="1800" u="sng">
                <a:latin typeface="Bell MT" panose="02020503060305020303" pitchFamily="18" charset="0"/>
              </a:rPr>
              <a:t>Author</a:t>
            </a:r>
          </a:p>
          <a:p>
            <a:pPr>
              <a:buFont typeface="Wingdings" panose="05000000000000000000" pitchFamily="2" charset="2"/>
              <a:buChar char="Ø"/>
            </a:pPr>
            <a:r>
              <a:rPr lang="en-GB" sz="1800">
                <a:latin typeface="Bell MT" panose="02020503060305020303" pitchFamily="18" charset="0"/>
              </a:rPr>
              <a:t>That refer to author of books.</a:t>
            </a:r>
          </a:p>
          <a:p>
            <a:pPr>
              <a:buFont typeface="Wingdings" panose="05000000000000000000" pitchFamily="2" charset="2"/>
              <a:buChar char="Ø"/>
            </a:pPr>
            <a:r>
              <a:rPr lang="en-GB" sz="1800">
                <a:latin typeface="Bell MT" panose="02020503060305020303" pitchFamily="18" charset="0"/>
              </a:rPr>
              <a:t>There is 8987record .</a:t>
            </a:r>
          </a:p>
          <a:p>
            <a:pPr>
              <a:buFont typeface="Wingdings" panose="05000000000000000000" pitchFamily="2" charset="2"/>
              <a:buChar char="Ø"/>
            </a:pPr>
            <a:r>
              <a:rPr lang="en-GB" sz="1800">
                <a:latin typeface="Bell MT" panose="02020503060305020303" pitchFamily="18" charset="0"/>
              </a:rPr>
              <a:t>There is text type of record.</a:t>
            </a:r>
          </a:p>
          <a:p>
            <a:pPr marL="0" indent="0">
              <a:buNone/>
            </a:pPr>
            <a:endParaRPr lang="en-GB" sz="1800">
              <a:latin typeface="Bell MT" panose="02020503060305020303" pitchFamily="18" charset="0"/>
            </a:endParaRPr>
          </a:p>
          <a:p>
            <a:pPr marL="0" indent="0">
              <a:buNone/>
            </a:pPr>
            <a:endParaRPr lang="en-US" sz="1800" u="sng">
              <a:latin typeface="Bell MT" panose="02020503060305020303" pitchFamily="18" charset="0"/>
            </a:endParaRPr>
          </a:p>
        </p:txBody>
      </p:sp>
    </p:spTree>
    <p:extLst>
      <p:ext uri="{BB962C8B-B14F-4D97-AF65-F5344CB8AC3E}">
        <p14:creationId xmlns:p14="http://schemas.microsoft.com/office/powerpoint/2010/main" val="955658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CF7F4E-7EEA-4401-ABC3-458F558B8B7B}"/>
              </a:ext>
            </a:extLst>
          </p:cNvPr>
          <p:cNvSpPr>
            <a:spLocks noGrp="1"/>
          </p:cNvSpPr>
          <p:nvPr>
            <p:ph type="title"/>
          </p:nvPr>
        </p:nvSpPr>
        <p:spPr>
          <a:xfrm>
            <a:off x="8614504" y="1240076"/>
            <a:ext cx="2727813" cy="4584527"/>
          </a:xfrm>
        </p:spPr>
        <p:txBody>
          <a:bodyPr>
            <a:normAutofit/>
          </a:bodyPr>
          <a:lstStyle/>
          <a:p>
            <a:r>
              <a:rPr lang="en-GB">
                <a:solidFill>
                  <a:srgbClr val="FFFFFF"/>
                </a:solidFill>
              </a:rPr>
              <a:t>Describe of Dataset</a:t>
            </a:r>
            <a:endParaRPr lang="en-US">
              <a:solidFill>
                <a:srgbClr val="FFFFFF"/>
              </a:solidFill>
            </a:endParaRPr>
          </a:p>
        </p:txBody>
      </p:sp>
      <p:sp>
        <p:nvSpPr>
          <p:cNvPr id="3" name="Content Placeholder 2">
            <a:extLst>
              <a:ext uri="{FF2B5EF4-FFF2-40B4-BE49-F238E27FC236}">
                <a16:creationId xmlns:a16="http://schemas.microsoft.com/office/drawing/2014/main" id="{32BCBF8F-7149-465F-B484-48A7EA36F722}"/>
              </a:ext>
            </a:extLst>
          </p:cNvPr>
          <p:cNvSpPr>
            <a:spLocks noGrp="1"/>
          </p:cNvSpPr>
          <p:nvPr>
            <p:ph idx="1"/>
          </p:nvPr>
        </p:nvSpPr>
        <p:spPr>
          <a:xfrm>
            <a:off x="1451579" y="1240077"/>
            <a:ext cx="6034827" cy="4916465"/>
          </a:xfrm>
        </p:spPr>
        <p:txBody>
          <a:bodyPr anchor="t">
            <a:normAutofit/>
          </a:bodyPr>
          <a:lstStyle/>
          <a:p>
            <a:pPr marL="0" indent="0">
              <a:buNone/>
            </a:pPr>
            <a:r>
              <a:rPr lang="en-US" sz="1800" u="sng">
                <a:latin typeface="Bell MT" panose="02020503060305020303" pitchFamily="18" charset="0"/>
              </a:rPr>
              <a:t>Description </a:t>
            </a:r>
          </a:p>
          <a:p>
            <a:pPr>
              <a:buFont typeface="Wingdings" panose="05000000000000000000" pitchFamily="2" charset="2"/>
              <a:buChar char="Ø"/>
            </a:pPr>
            <a:r>
              <a:rPr lang="en-US" sz="1800">
                <a:latin typeface="Bell MT" panose="02020503060305020303" pitchFamily="18" charset="0"/>
              </a:rPr>
              <a:t>That shows which section of book</a:t>
            </a:r>
            <a:r>
              <a:rPr lang="en-GB" sz="1800">
                <a:latin typeface="Bell MT" panose="02020503060305020303" pitchFamily="18" charset="0"/>
              </a:rPr>
              <a:t>.</a:t>
            </a:r>
          </a:p>
          <a:p>
            <a:pPr>
              <a:buFont typeface="Wingdings" panose="05000000000000000000" pitchFamily="2" charset="2"/>
              <a:buChar char="Ø"/>
            </a:pPr>
            <a:r>
              <a:rPr lang="en-GB" sz="1800">
                <a:latin typeface="Bell MT" panose="02020503060305020303" pitchFamily="18" charset="0"/>
              </a:rPr>
              <a:t>There is 8987record .</a:t>
            </a:r>
          </a:p>
          <a:p>
            <a:pPr>
              <a:buFont typeface="Wingdings" panose="05000000000000000000" pitchFamily="2" charset="2"/>
              <a:buChar char="Ø"/>
            </a:pPr>
            <a:r>
              <a:rPr lang="en-GB" sz="1800">
                <a:latin typeface="Bell MT" panose="02020503060305020303" pitchFamily="18" charset="0"/>
              </a:rPr>
              <a:t>There is text type of record.</a:t>
            </a:r>
          </a:p>
          <a:p>
            <a:pPr marL="0" indent="0">
              <a:buNone/>
            </a:pPr>
            <a:r>
              <a:rPr lang="en-GB" sz="1800"/>
              <a:t>.</a:t>
            </a:r>
          </a:p>
          <a:p>
            <a:pPr marL="0" indent="0">
              <a:buNone/>
            </a:pPr>
            <a:endParaRPr lang="en-US" sz="1800"/>
          </a:p>
        </p:txBody>
      </p:sp>
    </p:spTree>
    <p:extLst>
      <p:ext uri="{BB962C8B-B14F-4D97-AF65-F5344CB8AC3E}">
        <p14:creationId xmlns:p14="http://schemas.microsoft.com/office/powerpoint/2010/main" val="3456396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CF7F4E-7EEA-4401-ABC3-458F558B8B7B}"/>
              </a:ext>
            </a:extLst>
          </p:cNvPr>
          <p:cNvSpPr>
            <a:spLocks noGrp="1"/>
          </p:cNvSpPr>
          <p:nvPr>
            <p:ph type="title"/>
          </p:nvPr>
        </p:nvSpPr>
        <p:spPr>
          <a:xfrm>
            <a:off x="8614504" y="1240076"/>
            <a:ext cx="2727813" cy="4584527"/>
          </a:xfrm>
        </p:spPr>
        <p:txBody>
          <a:bodyPr>
            <a:normAutofit/>
          </a:bodyPr>
          <a:lstStyle/>
          <a:p>
            <a:r>
              <a:rPr lang="en-GB">
                <a:solidFill>
                  <a:srgbClr val="FFFFFF"/>
                </a:solidFill>
              </a:rPr>
              <a:t>Describe of Dataset</a:t>
            </a:r>
            <a:endParaRPr lang="en-US">
              <a:solidFill>
                <a:srgbClr val="FFFFFF"/>
              </a:solidFill>
            </a:endParaRPr>
          </a:p>
        </p:txBody>
      </p:sp>
      <p:sp>
        <p:nvSpPr>
          <p:cNvPr id="3" name="Content Placeholder 2">
            <a:extLst>
              <a:ext uri="{FF2B5EF4-FFF2-40B4-BE49-F238E27FC236}">
                <a16:creationId xmlns:a16="http://schemas.microsoft.com/office/drawing/2014/main" id="{32BCBF8F-7149-465F-B484-48A7EA36F722}"/>
              </a:ext>
            </a:extLst>
          </p:cNvPr>
          <p:cNvSpPr>
            <a:spLocks noGrp="1"/>
          </p:cNvSpPr>
          <p:nvPr>
            <p:ph idx="1"/>
          </p:nvPr>
        </p:nvSpPr>
        <p:spPr>
          <a:xfrm>
            <a:off x="1451579" y="1240077"/>
            <a:ext cx="6034827" cy="4916465"/>
          </a:xfrm>
        </p:spPr>
        <p:txBody>
          <a:bodyPr anchor="t">
            <a:normAutofit/>
          </a:bodyPr>
          <a:lstStyle/>
          <a:p>
            <a:pPr marL="0" indent="0">
              <a:buNone/>
            </a:pPr>
            <a:r>
              <a:rPr lang="en-US" sz="1800" u="sng">
                <a:latin typeface="Bell MT" panose="02020503060305020303" pitchFamily="18" charset="0"/>
              </a:rPr>
              <a:t>Pages </a:t>
            </a:r>
          </a:p>
          <a:p>
            <a:pPr>
              <a:buFont typeface="Wingdings" panose="05000000000000000000" pitchFamily="2" charset="2"/>
              <a:buChar char="Ø"/>
            </a:pPr>
            <a:r>
              <a:rPr lang="en-GB" sz="1800">
                <a:latin typeface="Bell MT" panose="02020503060305020303" pitchFamily="18" charset="0"/>
              </a:rPr>
              <a:t>That refer number of pages . </a:t>
            </a:r>
          </a:p>
          <a:p>
            <a:pPr>
              <a:buFont typeface="Wingdings" panose="05000000000000000000" pitchFamily="2" charset="2"/>
              <a:buChar char="Ø"/>
            </a:pPr>
            <a:r>
              <a:rPr lang="en-GB" sz="1800">
                <a:latin typeface="Bell MT" panose="02020503060305020303" pitchFamily="18" charset="0"/>
              </a:rPr>
              <a:t>There is 8987record .</a:t>
            </a:r>
          </a:p>
          <a:p>
            <a:pPr>
              <a:buFont typeface="Wingdings" panose="05000000000000000000" pitchFamily="2" charset="2"/>
              <a:buChar char="Ø"/>
            </a:pPr>
            <a:r>
              <a:rPr lang="en-GB" sz="1800">
                <a:latin typeface="Bell MT" panose="02020503060305020303" pitchFamily="18" charset="0"/>
              </a:rPr>
              <a:t>There is numeric type of record.</a:t>
            </a:r>
          </a:p>
          <a:p>
            <a:pPr marL="0" indent="0">
              <a:buNone/>
            </a:pPr>
            <a:r>
              <a:rPr lang="en-GB" sz="1800"/>
              <a:t>.</a:t>
            </a:r>
          </a:p>
          <a:p>
            <a:pPr marL="0" indent="0">
              <a:buNone/>
            </a:pPr>
            <a:endParaRPr lang="en-US" sz="1800"/>
          </a:p>
        </p:txBody>
      </p:sp>
    </p:spTree>
    <p:extLst>
      <p:ext uri="{BB962C8B-B14F-4D97-AF65-F5344CB8AC3E}">
        <p14:creationId xmlns:p14="http://schemas.microsoft.com/office/powerpoint/2010/main" val="70246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CF7F4E-7EEA-4401-ABC3-458F558B8B7B}"/>
              </a:ext>
            </a:extLst>
          </p:cNvPr>
          <p:cNvSpPr>
            <a:spLocks noGrp="1"/>
          </p:cNvSpPr>
          <p:nvPr>
            <p:ph type="title"/>
          </p:nvPr>
        </p:nvSpPr>
        <p:spPr>
          <a:xfrm>
            <a:off x="8614504" y="1240076"/>
            <a:ext cx="2727813" cy="4584527"/>
          </a:xfrm>
        </p:spPr>
        <p:txBody>
          <a:bodyPr>
            <a:normAutofit/>
          </a:bodyPr>
          <a:lstStyle/>
          <a:p>
            <a:r>
              <a:rPr lang="en-GB">
                <a:solidFill>
                  <a:srgbClr val="FFFFFF"/>
                </a:solidFill>
              </a:rPr>
              <a:t>Describe of Dataset</a:t>
            </a:r>
            <a:endParaRPr lang="en-US">
              <a:solidFill>
                <a:srgbClr val="FFFFFF"/>
              </a:solidFill>
            </a:endParaRPr>
          </a:p>
        </p:txBody>
      </p:sp>
      <p:sp>
        <p:nvSpPr>
          <p:cNvPr id="3" name="Content Placeholder 2">
            <a:extLst>
              <a:ext uri="{FF2B5EF4-FFF2-40B4-BE49-F238E27FC236}">
                <a16:creationId xmlns:a16="http://schemas.microsoft.com/office/drawing/2014/main" id="{32BCBF8F-7149-465F-B484-48A7EA36F722}"/>
              </a:ext>
            </a:extLst>
          </p:cNvPr>
          <p:cNvSpPr>
            <a:spLocks noGrp="1"/>
          </p:cNvSpPr>
          <p:nvPr>
            <p:ph idx="1"/>
          </p:nvPr>
        </p:nvSpPr>
        <p:spPr>
          <a:xfrm>
            <a:off x="1451579" y="1240077"/>
            <a:ext cx="6034827" cy="4916465"/>
          </a:xfrm>
        </p:spPr>
        <p:txBody>
          <a:bodyPr anchor="t">
            <a:normAutofit/>
          </a:bodyPr>
          <a:lstStyle/>
          <a:p>
            <a:pPr marL="0" indent="0">
              <a:buNone/>
            </a:pPr>
            <a:r>
              <a:rPr lang="en-US" sz="1800" u="sng">
                <a:latin typeface="Bell MT" panose="02020503060305020303" pitchFamily="18" charset="0"/>
              </a:rPr>
              <a:t>Publisher year</a:t>
            </a:r>
          </a:p>
          <a:p>
            <a:pPr>
              <a:buFont typeface="Wingdings" panose="05000000000000000000" pitchFamily="2" charset="2"/>
              <a:buChar char="Ø"/>
            </a:pPr>
            <a:r>
              <a:rPr lang="en-GB" sz="1800">
                <a:latin typeface="Bell MT" panose="02020503060305020303" pitchFamily="18" charset="0"/>
              </a:rPr>
              <a:t>That refer date of publish . </a:t>
            </a:r>
          </a:p>
          <a:p>
            <a:pPr>
              <a:buFont typeface="Wingdings" panose="05000000000000000000" pitchFamily="2" charset="2"/>
              <a:buChar char="Ø"/>
            </a:pPr>
            <a:r>
              <a:rPr lang="en-GB" sz="1800">
                <a:latin typeface="Bell MT" panose="02020503060305020303" pitchFamily="18" charset="0"/>
              </a:rPr>
              <a:t>There is 8987record .</a:t>
            </a:r>
          </a:p>
          <a:p>
            <a:pPr>
              <a:buFont typeface="Wingdings" panose="05000000000000000000" pitchFamily="2" charset="2"/>
              <a:buChar char="Ø"/>
            </a:pPr>
            <a:r>
              <a:rPr lang="en-GB" sz="1800">
                <a:latin typeface="Bell MT" panose="02020503060305020303" pitchFamily="18" charset="0"/>
              </a:rPr>
              <a:t>There is date type of record.</a:t>
            </a:r>
          </a:p>
          <a:p>
            <a:pPr marL="0" indent="0">
              <a:buNone/>
            </a:pPr>
            <a:r>
              <a:rPr lang="en-GB" sz="1800"/>
              <a:t>.</a:t>
            </a:r>
          </a:p>
          <a:p>
            <a:pPr marL="0" indent="0">
              <a:buNone/>
            </a:pPr>
            <a:endParaRPr lang="en-US" sz="1800"/>
          </a:p>
        </p:txBody>
      </p:sp>
    </p:spTree>
    <p:extLst>
      <p:ext uri="{BB962C8B-B14F-4D97-AF65-F5344CB8AC3E}">
        <p14:creationId xmlns:p14="http://schemas.microsoft.com/office/powerpoint/2010/main" val="3423362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CF7F4E-7EEA-4401-ABC3-458F558B8B7B}"/>
              </a:ext>
            </a:extLst>
          </p:cNvPr>
          <p:cNvSpPr>
            <a:spLocks noGrp="1"/>
          </p:cNvSpPr>
          <p:nvPr>
            <p:ph type="title"/>
          </p:nvPr>
        </p:nvSpPr>
        <p:spPr>
          <a:xfrm>
            <a:off x="8614504" y="1240076"/>
            <a:ext cx="2727813" cy="4584527"/>
          </a:xfrm>
        </p:spPr>
        <p:txBody>
          <a:bodyPr>
            <a:normAutofit/>
          </a:bodyPr>
          <a:lstStyle/>
          <a:p>
            <a:r>
              <a:rPr lang="en-GB">
                <a:solidFill>
                  <a:srgbClr val="FFFFFF"/>
                </a:solidFill>
              </a:rPr>
              <a:t>Describe of Dataset</a:t>
            </a:r>
            <a:endParaRPr lang="en-US">
              <a:solidFill>
                <a:srgbClr val="FFFFFF"/>
              </a:solidFill>
            </a:endParaRPr>
          </a:p>
        </p:txBody>
      </p:sp>
      <p:sp>
        <p:nvSpPr>
          <p:cNvPr id="3" name="Content Placeholder 2">
            <a:extLst>
              <a:ext uri="{FF2B5EF4-FFF2-40B4-BE49-F238E27FC236}">
                <a16:creationId xmlns:a16="http://schemas.microsoft.com/office/drawing/2014/main" id="{32BCBF8F-7149-465F-B484-48A7EA36F722}"/>
              </a:ext>
            </a:extLst>
          </p:cNvPr>
          <p:cNvSpPr>
            <a:spLocks noGrp="1"/>
          </p:cNvSpPr>
          <p:nvPr>
            <p:ph idx="1"/>
          </p:nvPr>
        </p:nvSpPr>
        <p:spPr>
          <a:xfrm>
            <a:off x="1451579" y="1240077"/>
            <a:ext cx="6034827" cy="4916465"/>
          </a:xfrm>
        </p:spPr>
        <p:txBody>
          <a:bodyPr anchor="t">
            <a:normAutofit/>
          </a:bodyPr>
          <a:lstStyle/>
          <a:p>
            <a:pPr marL="0" indent="0">
              <a:buNone/>
            </a:pPr>
            <a:r>
              <a:rPr lang="en-US" sz="1800" u="sng">
                <a:latin typeface="Bell MT" panose="02020503060305020303" pitchFamily="18" charset="0"/>
              </a:rPr>
              <a:t>Publisher</a:t>
            </a:r>
          </a:p>
          <a:p>
            <a:pPr>
              <a:buFont typeface="Wingdings" panose="05000000000000000000" pitchFamily="2" charset="2"/>
              <a:buChar char="Ø"/>
            </a:pPr>
            <a:r>
              <a:rPr lang="en-GB" sz="1800">
                <a:latin typeface="Bell MT" panose="02020503060305020303" pitchFamily="18" charset="0"/>
              </a:rPr>
              <a:t>That refer name of publisher ,</a:t>
            </a:r>
            <a:r>
              <a:rPr lang="en-US" sz="1800">
                <a:latin typeface="Bell MT" panose="02020503060305020303" pitchFamily="18" charset="0"/>
              </a:rPr>
              <a:t>t</a:t>
            </a:r>
            <a:r>
              <a:rPr lang="en-GB" sz="1800">
                <a:latin typeface="Bell MT" panose="02020503060305020303" pitchFamily="18" charset="0"/>
              </a:rPr>
              <a:t>hat published the book . </a:t>
            </a:r>
          </a:p>
          <a:p>
            <a:pPr>
              <a:buFont typeface="Wingdings" panose="05000000000000000000" pitchFamily="2" charset="2"/>
              <a:buChar char="Ø"/>
            </a:pPr>
            <a:r>
              <a:rPr lang="en-GB" sz="1800">
                <a:latin typeface="Bell MT" panose="02020503060305020303" pitchFamily="18" charset="0"/>
              </a:rPr>
              <a:t>There is 8987record .</a:t>
            </a:r>
          </a:p>
          <a:p>
            <a:pPr>
              <a:buFont typeface="Wingdings" panose="05000000000000000000" pitchFamily="2" charset="2"/>
              <a:buChar char="Ø"/>
            </a:pPr>
            <a:r>
              <a:rPr lang="en-GB" sz="1800">
                <a:latin typeface="Bell MT" panose="02020503060305020303" pitchFamily="18" charset="0"/>
              </a:rPr>
              <a:t>There is numeric type of record.</a:t>
            </a:r>
          </a:p>
          <a:p>
            <a:pPr marL="0" indent="0">
              <a:buNone/>
            </a:pPr>
            <a:r>
              <a:rPr lang="en-GB" sz="1800"/>
              <a:t>.</a:t>
            </a:r>
          </a:p>
          <a:p>
            <a:pPr marL="0" indent="0">
              <a:buNone/>
            </a:pPr>
            <a:endParaRPr lang="en-US" sz="1800"/>
          </a:p>
        </p:txBody>
      </p:sp>
    </p:spTree>
    <p:extLst>
      <p:ext uri="{BB962C8B-B14F-4D97-AF65-F5344CB8AC3E}">
        <p14:creationId xmlns:p14="http://schemas.microsoft.com/office/powerpoint/2010/main" val="931058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CF7F4E-7EEA-4401-ABC3-458F558B8B7B}"/>
              </a:ext>
            </a:extLst>
          </p:cNvPr>
          <p:cNvSpPr>
            <a:spLocks noGrp="1"/>
          </p:cNvSpPr>
          <p:nvPr>
            <p:ph type="title"/>
          </p:nvPr>
        </p:nvSpPr>
        <p:spPr>
          <a:xfrm>
            <a:off x="8614504" y="1240076"/>
            <a:ext cx="2727813" cy="4584527"/>
          </a:xfrm>
        </p:spPr>
        <p:txBody>
          <a:bodyPr>
            <a:normAutofit/>
          </a:bodyPr>
          <a:lstStyle/>
          <a:p>
            <a:r>
              <a:rPr lang="en-GB">
                <a:solidFill>
                  <a:srgbClr val="FFFFFF"/>
                </a:solidFill>
              </a:rPr>
              <a:t>Describe of Dataset</a:t>
            </a:r>
            <a:endParaRPr lang="en-US">
              <a:solidFill>
                <a:srgbClr val="FFFFFF"/>
              </a:solidFill>
            </a:endParaRPr>
          </a:p>
        </p:txBody>
      </p:sp>
      <p:sp>
        <p:nvSpPr>
          <p:cNvPr id="3" name="Content Placeholder 2">
            <a:extLst>
              <a:ext uri="{FF2B5EF4-FFF2-40B4-BE49-F238E27FC236}">
                <a16:creationId xmlns:a16="http://schemas.microsoft.com/office/drawing/2014/main" id="{32BCBF8F-7149-465F-B484-48A7EA36F722}"/>
              </a:ext>
            </a:extLst>
          </p:cNvPr>
          <p:cNvSpPr>
            <a:spLocks noGrp="1"/>
          </p:cNvSpPr>
          <p:nvPr>
            <p:ph idx="1"/>
          </p:nvPr>
        </p:nvSpPr>
        <p:spPr>
          <a:xfrm>
            <a:off x="1451579" y="1240077"/>
            <a:ext cx="6034827" cy="4916465"/>
          </a:xfrm>
        </p:spPr>
        <p:txBody>
          <a:bodyPr anchor="t">
            <a:normAutofit/>
          </a:bodyPr>
          <a:lstStyle/>
          <a:p>
            <a:pPr marL="0" indent="0">
              <a:buNone/>
            </a:pPr>
            <a:r>
              <a:rPr lang="en-US" sz="1800" u="sng">
                <a:latin typeface="Bell MT" panose="02020503060305020303" pitchFamily="18" charset="0"/>
              </a:rPr>
              <a:t>Cover </a:t>
            </a:r>
          </a:p>
          <a:p>
            <a:pPr>
              <a:buFont typeface="Wingdings" panose="05000000000000000000" pitchFamily="2" charset="2"/>
              <a:buChar char="Ø"/>
            </a:pPr>
            <a:r>
              <a:rPr lang="en-GB" sz="1800">
                <a:latin typeface="Bell MT" panose="02020503060305020303" pitchFamily="18" charset="0"/>
              </a:rPr>
              <a:t>That refer to kind of cover of the book . </a:t>
            </a:r>
          </a:p>
          <a:p>
            <a:pPr>
              <a:buFont typeface="Wingdings" panose="05000000000000000000" pitchFamily="2" charset="2"/>
              <a:buChar char="Ø"/>
            </a:pPr>
            <a:r>
              <a:rPr lang="en-GB" sz="1800">
                <a:latin typeface="Bell MT" panose="02020503060305020303" pitchFamily="18" charset="0"/>
              </a:rPr>
              <a:t>There is 8987record .</a:t>
            </a:r>
          </a:p>
          <a:p>
            <a:pPr>
              <a:buFont typeface="Wingdings" panose="05000000000000000000" pitchFamily="2" charset="2"/>
              <a:buChar char="Ø"/>
            </a:pPr>
            <a:r>
              <a:rPr lang="en-GB" sz="1800">
                <a:latin typeface="Bell MT" panose="02020503060305020303" pitchFamily="18" charset="0"/>
              </a:rPr>
              <a:t>There is text type of record.</a:t>
            </a:r>
          </a:p>
          <a:p>
            <a:pPr marL="0" indent="0">
              <a:buNone/>
            </a:pPr>
            <a:r>
              <a:rPr lang="en-GB" sz="1800"/>
              <a:t>.</a:t>
            </a:r>
          </a:p>
          <a:p>
            <a:pPr marL="0" indent="0">
              <a:buNone/>
            </a:pPr>
            <a:endParaRPr lang="en-US" sz="1800"/>
          </a:p>
        </p:txBody>
      </p:sp>
    </p:spTree>
    <p:extLst>
      <p:ext uri="{BB962C8B-B14F-4D97-AF65-F5344CB8AC3E}">
        <p14:creationId xmlns:p14="http://schemas.microsoft.com/office/powerpoint/2010/main" val="314717632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179</TotalTime>
  <Words>503</Words>
  <Application>Microsoft Office PowerPoint</Application>
  <PresentationFormat>Widescreen</PresentationFormat>
  <Paragraphs>89</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AngsanaUPC</vt:lpstr>
      <vt:lpstr>Arial</vt:lpstr>
      <vt:lpstr>Bell MT</vt:lpstr>
      <vt:lpstr>Gill Sans MT</vt:lpstr>
      <vt:lpstr>Roboto</vt:lpstr>
      <vt:lpstr>Wingdings</vt:lpstr>
      <vt:lpstr>Gallery</vt:lpstr>
      <vt:lpstr>Quality project</vt:lpstr>
      <vt:lpstr>Describe of Dataset</vt:lpstr>
      <vt:lpstr>Describe of Dataset</vt:lpstr>
      <vt:lpstr>Describe of Dataset</vt:lpstr>
      <vt:lpstr>Describe of Dataset</vt:lpstr>
      <vt:lpstr>Describe of Dataset</vt:lpstr>
      <vt:lpstr>Describe of Dataset</vt:lpstr>
      <vt:lpstr>Describe of Dataset</vt:lpstr>
      <vt:lpstr>Describe of Dataset</vt:lpstr>
      <vt:lpstr>Describe of Dataset</vt:lpstr>
      <vt:lpstr>Describe of Dataset</vt:lpstr>
      <vt:lpstr>Describe of Dataset</vt:lpstr>
      <vt:lpstr>Clean dataset</vt:lpstr>
      <vt:lpstr>Clean dataset</vt:lpstr>
      <vt:lpstr>Clean dataset</vt:lpstr>
      <vt:lpstr>Clean dataset</vt:lpstr>
      <vt:lpstr>T-test (price T-test)</vt:lpstr>
      <vt:lpstr>T-test (price T-test)</vt:lpstr>
      <vt:lpstr>T-test (price T-test)</vt:lpstr>
      <vt:lpstr>Visualization (price) </vt:lpstr>
      <vt:lpstr>Visualization (price) </vt:lpstr>
      <vt:lpstr>Semantic data integration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project</dc:title>
  <dc:creator>Omar 17308925</dc:creator>
  <cp:lastModifiedBy>Omar 17308925</cp:lastModifiedBy>
  <cp:revision>17</cp:revision>
  <dcterms:created xsi:type="dcterms:W3CDTF">2021-03-06T20:54:10Z</dcterms:created>
  <dcterms:modified xsi:type="dcterms:W3CDTF">2021-03-06T23:53:14Z</dcterms:modified>
</cp:coreProperties>
</file>